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Bungee" panose="020B0604020202020204" charset="0"/>
      <p:regular r:id="rId29"/>
    </p:embeddedFont>
    <p:embeddedFont>
      <p:font typeface="Montserrat Bold" panose="020B0604020202020204" charset="0"/>
      <p:regular r:id="rId30"/>
    </p:embeddedFont>
    <p:embeddedFont>
      <p:font typeface="Muli" panose="020B0604020202020204" charset="0"/>
      <p:regular r:id="rId31"/>
    </p:embeddedFont>
    <p:embeddedFont>
      <p:font typeface="Noto Sans Bold" panose="020B0604020202020204" charset="0"/>
      <p:regular r:id="rId32"/>
    </p:embeddedFont>
    <p:embeddedFont>
      <p:font typeface="Poppins" panose="00000500000000000000" pitchFamily="2" charset="0"/>
      <p:regular r:id="rId33"/>
    </p:embeddedFont>
    <p:embeddedFont>
      <p:font typeface="Poppins Bold" panose="00000800000000000000" charset="0"/>
      <p:regular r:id="rId34"/>
    </p:embeddedFont>
    <p:embeddedFont>
      <p:font typeface="Poppins Semi-Bold" panose="020B0604020202020204" charset="0"/>
      <p:regular r:id="rId35"/>
    </p:embeddedFont>
    <p:embeddedFont>
      <p:font typeface="Poppins Ultra-Bold" panose="020B0604020202020204" charset="0"/>
      <p:regular r:id="rId36"/>
    </p:embeddedFont>
    <p:embeddedFont>
      <p:font typeface="TT Commons Pro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33" autoAdjust="0"/>
    <p:restoredTop sz="94622" autoAdjust="0"/>
  </p:normalViewPr>
  <p:slideViewPr>
    <p:cSldViewPr>
      <p:cViewPr>
        <p:scale>
          <a:sx n="33" d="100"/>
          <a:sy n="33" d="100"/>
        </p:scale>
        <p:origin x="1646" y="13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2024-03-19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2024-03-19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2.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svg"/><Relationship Id="rId7" Type="http://schemas.openxmlformats.org/officeDocument/2006/relationships/image" Target="../media/image2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292376" cy="10285928"/>
            <a:chOff x="0" y="0"/>
            <a:chExt cx="30644249" cy="38011367"/>
          </a:xfrm>
        </p:grpSpPr>
        <p:sp>
          <p:nvSpPr>
            <p:cNvPr id="3" name="Freeform 3"/>
            <p:cNvSpPr/>
            <p:nvPr/>
          </p:nvSpPr>
          <p:spPr>
            <a:xfrm>
              <a:off x="0" y="0"/>
              <a:ext cx="30644210" cy="38011354"/>
            </a:xfrm>
            <a:custGeom>
              <a:avLst/>
              <a:gdLst/>
              <a:ahLst/>
              <a:cxnLst/>
              <a:rect l="l" t="t" r="r" b="b"/>
              <a:pathLst>
                <a:path w="30644210" h="38011354">
                  <a:moveTo>
                    <a:pt x="0" y="0"/>
                  </a:moveTo>
                  <a:lnTo>
                    <a:pt x="0" y="38011354"/>
                  </a:lnTo>
                  <a:lnTo>
                    <a:pt x="18331180" y="38011354"/>
                  </a:lnTo>
                  <a:lnTo>
                    <a:pt x="22965919" y="27565986"/>
                  </a:lnTo>
                  <a:lnTo>
                    <a:pt x="17051528" y="21132800"/>
                  </a:lnTo>
                  <a:lnTo>
                    <a:pt x="27531442" y="5499354"/>
                  </a:lnTo>
                  <a:lnTo>
                    <a:pt x="26735915" y="4842129"/>
                  </a:lnTo>
                  <a:lnTo>
                    <a:pt x="30644210" y="0"/>
                  </a:lnTo>
                  <a:close/>
                </a:path>
              </a:pathLst>
            </a:custGeom>
            <a:blipFill>
              <a:blip r:embed="rId2"/>
              <a:stretch>
                <a:fillRect l="-188467"/>
              </a:stretch>
            </a:blipFill>
          </p:spPr>
          <p:txBody>
            <a:bodyPr/>
            <a:lstStyle/>
            <a:p>
              <a:endParaRPr lang="en-US"/>
            </a:p>
          </p:txBody>
        </p:sp>
      </p:grpSp>
      <p:sp>
        <p:nvSpPr>
          <p:cNvPr id="4" name="Freeform 4"/>
          <p:cNvSpPr/>
          <p:nvPr/>
        </p:nvSpPr>
        <p:spPr>
          <a:xfrm rot="-5400000">
            <a:off x="976807" y="3383845"/>
            <a:ext cx="11866128" cy="4612957"/>
          </a:xfrm>
          <a:custGeom>
            <a:avLst/>
            <a:gdLst/>
            <a:ahLst/>
            <a:cxnLst/>
            <a:rect l="l" t="t" r="r" b="b"/>
            <a:pathLst>
              <a:path w="11866128" h="4612957">
                <a:moveTo>
                  <a:pt x="0" y="0"/>
                </a:moveTo>
                <a:lnTo>
                  <a:pt x="11866128" y="0"/>
                </a:lnTo>
                <a:lnTo>
                  <a:pt x="11866128" y="4612957"/>
                </a:lnTo>
                <a:lnTo>
                  <a:pt x="0" y="46129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9172256">
            <a:off x="3659100" y="-769667"/>
            <a:ext cx="7333289" cy="4418307"/>
          </a:xfrm>
          <a:custGeom>
            <a:avLst/>
            <a:gdLst/>
            <a:ahLst/>
            <a:cxnLst/>
            <a:rect l="l" t="t" r="r" b="b"/>
            <a:pathLst>
              <a:path w="7333289" h="4418307">
                <a:moveTo>
                  <a:pt x="0" y="0"/>
                </a:moveTo>
                <a:lnTo>
                  <a:pt x="7333290" y="0"/>
                </a:lnTo>
                <a:lnTo>
                  <a:pt x="7333290" y="4418307"/>
                </a:lnTo>
                <a:lnTo>
                  <a:pt x="0" y="4418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9966578">
            <a:off x="13849429" y="7299508"/>
            <a:ext cx="7398683" cy="4457707"/>
          </a:xfrm>
          <a:custGeom>
            <a:avLst/>
            <a:gdLst/>
            <a:ahLst/>
            <a:cxnLst/>
            <a:rect l="l" t="t" r="r" b="b"/>
            <a:pathLst>
              <a:path w="7398683" h="4457707">
                <a:moveTo>
                  <a:pt x="0" y="0"/>
                </a:moveTo>
                <a:lnTo>
                  <a:pt x="7398683" y="0"/>
                </a:lnTo>
                <a:lnTo>
                  <a:pt x="7398683" y="4457706"/>
                </a:lnTo>
                <a:lnTo>
                  <a:pt x="0" y="445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p:cNvGrpSpPr/>
          <p:nvPr/>
        </p:nvGrpSpPr>
        <p:grpSpPr>
          <a:xfrm rot="2023761">
            <a:off x="-4981360" y="-5906730"/>
            <a:ext cx="6180658" cy="12487917"/>
            <a:chOff x="0" y="0"/>
            <a:chExt cx="1627828" cy="3288999"/>
          </a:xfrm>
        </p:grpSpPr>
        <p:sp>
          <p:nvSpPr>
            <p:cNvPr id="8" name="Freeform 8"/>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en-US"/>
            </a:p>
          </p:txBody>
        </p:sp>
        <p:sp>
          <p:nvSpPr>
            <p:cNvPr id="9" name="TextBox 9"/>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2023761">
            <a:off x="-348299" y="-3646875"/>
            <a:ext cx="125097" cy="12487917"/>
            <a:chOff x="0" y="0"/>
            <a:chExt cx="32947" cy="3288999"/>
          </a:xfrm>
        </p:grpSpPr>
        <p:sp>
          <p:nvSpPr>
            <p:cNvPr id="11" name="Freeform 11"/>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en-US"/>
            </a:p>
          </p:txBody>
        </p:sp>
        <p:sp>
          <p:nvSpPr>
            <p:cNvPr id="12" name="TextBox 12"/>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737645" y="8050509"/>
            <a:ext cx="4050208" cy="4529608"/>
            <a:chOff x="0" y="0"/>
            <a:chExt cx="635929" cy="711200"/>
          </a:xfrm>
        </p:grpSpPr>
        <p:sp>
          <p:nvSpPr>
            <p:cNvPr id="14" name="Freeform 14"/>
            <p:cNvSpPr/>
            <p:nvPr/>
          </p:nvSpPr>
          <p:spPr>
            <a:xfrm>
              <a:off x="0" y="0"/>
              <a:ext cx="635929" cy="711200"/>
            </a:xfrm>
            <a:custGeom>
              <a:avLst/>
              <a:gdLst/>
              <a:ahLst/>
              <a:cxnLst/>
              <a:rect l="l" t="t" r="r" b="b"/>
              <a:pathLst>
                <a:path w="635929" h="711200">
                  <a:moveTo>
                    <a:pt x="317964" y="0"/>
                  </a:moveTo>
                  <a:lnTo>
                    <a:pt x="635929" y="711200"/>
                  </a:lnTo>
                  <a:lnTo>
                    <a:pt x="0" y="711200"/>
                  </a:lnTo>
                  <a:lnTo>
                    <a:pt x="317964"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15" name="TextBox 15"/>
            <p:cNvSpPr txBox="1"/>
            <p:nvPr/>
          </p:nvSpPr>
          <p:spPr>
            <a:xfrm>
              <a:off x="99364" y="273050"/>
              <a:ext cx="437201" cy="38735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4027591" y="7974309"/>
            <a:ext cx="3221265" cy="450850"/>
          </a:xfrm>
          <a:prstGeom prst="rect">
            <a:avLst/>
          </a:prstGeom>
        </p:spPr>
        <p:txBody>
          <a:bodyPr lIns="0" tIns="0" rIns="0" bIns="0" rtlCol="0" anchor="t">
            <a:spAutoFit/>
          </a:bodyPr>
          <a:lstStyle/>
          <a:p>
            <a:pPr algn="r">
              <a:lnSpc>
                <a:spcPts val="3500"/>
              </a:lnSpc>
            </a:pPr>
            <a:r>
              <a:rPr lang="en-US" sz="2500">
                <a:solidFill>
                  <a:srgbClr val="000000"/>
                </a:solidFill>
                <a:latin typeface="Poppins"/>
              </a:rPr>
              <a:t>Bùi Thị Thanh Ngân</a:t>
            </a:r>
          </a:p>
        </p:txBody>
      </p:sp>
      <p:sp>
        <p:nvSpPr>
          <p:cNvPr id="17" name="TextBox 17"/>
          <p:cNvSpPr txBox="1"/>
          <p:nvPr/>
        </p:nvSpPr>
        <p:spPr>
          <a:xfrm>
            <a:off x="7579216" y="3165296"/>
            <a:ext cx="9727709" cy="2165234"/>
          </a:xfrm>
          <a:prstGeom prst="rect">
            <a:avLst/>
          </a:prstGeom>
        </p:spPr>
        <p:txBody>
          <a:bodyPr lIns="0" tIns="0" rIns="0" bIns="0" rtlCol="0" anchor="t">
            <a:spAutoFit/>
          </a:bodyPr>
          <a:lstStyle/>
          <a:p>
            <a:pPr algn="r">
              <a:lnSpc>
                <a:spcPts val="16828"/>
              </a:lnSpc>
            </a:pPr>
            <a:r>
              <a:rPr lang="en-US" sz="12020" dirty="0">
                <a:solidFill>
                  <a:srgbClr val="000000"/>
                </a:solidFill>
                <a:latin typeface="Poppins Ultra-Bold"/>
              </a:rPr>
              <a:t>CUSTOMER</a:t>
            </a:r>
          </a:p>
        </p:txBody>
      </p:sp>
      <p:sp>
        <p:nvSpPr>
          <p:cNvPr id="18" name="TextBox 18"/>
          <p:cNvSpPr txBox="1"/>
          <p:nvPr/>
        </p:nvSpPr>
        <p:spPr>
          <a:xfrm>
            <a:off x="8316188" y="4971514"/>
            <a:ext cx="8966924" cy="1110533"/>
          </a:xfrm>
          <a:prstGeom prst="rect">
            <a:avLst/>
          </a:prstGeom>
        </p:spPr>
        <p:txBody>
          <a:bodyPr lIns="0" tIns="0" rIns="0" bIns="0" rtlCol="0" anchor="t">
            <a:spAutoFit/>
          </a:bodyPr>
          <a:lstStyle/>
          <a:p>
            <a:pPr algn="r">
              <a:lnSpc>
                <a:spcPts val="8614"/>
              </a:lnSpc>
            </a:pPr>
            <a:r>
              <a:rPr lang="en-US" sz="6153" spc="2319" dirty="0">
                <a:solidFill>
                  <a:srgbClr val="000000"/>
                </a:solidFill>
                <a:latin typeface="Poppins Semi-Bold"/>
              </a:rPr>
              <a:t>CHURN RATE</a:t>
            </a:r>
          </a:p>
        </p:txBody>
      </p:sp>
      <p:sp>
        <p:nvSpPr>
          <p:cNvPr id="19" name="TextBox 19"/>
          <p:cNvSpPr txBox="1"/>
          <p:nvPr/>
        </p:nvSpPr>
        <p:spPr>
          <a:xfrm>
            <a:off x="12701257" y="3137847"/>
            <a:ext cx="4558043" cy="541597"/>
          </a:xfrm>
          <a:prstGeom prst="rect">
            <a:avLst/>
          </a:prstGeom>
        </p:spPr>
        <p:txBody>
          <a:bodyPr lIns="0" tIns="0" rIns="0" bIns="0" rtlCol="0" anchor="t">
            <a:spAutoFit/>
          </a:bodyPr>
          <a:lstStyle/>
          <a:p>
            <a:pPr algn="r">
              <a:lnSpc>
                <a:spcPts val="4273"/>
              </a:lnSpc>
            </a:pPr>
            <a:r>
              <a:rPr lang="en-US" sz="3052">
                <a:solidFill>
                  <a:srgbClr val="000000"/>
                </a:solidFill>
                <a:latin typeface="Poppins Semi-Bold"/>
              </a:rPr>
              <a:t>PREDICT</a:t>
            </a:r>
          </a:p>
        </p:txBody>
      </p:sp>
      <p:sp>
        <p:nvSpPr>
          <p:cNvPr id="20" name="AutoShape 20"/>
          <p:cNvSpPr/>
          <p:nvPr/>
        </p:nvSpPr>
        <p:spPr>
          <a:xfrm>
            <a:off x="8920629" y="3432458"/>
            <a:ext cx="3653625"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9846811" y="4404970"/>
            <a:ext cx="2410824" cy="1188957"/>
            <a:chOff x="0" y="0"/>
            <a:chExt cx="839205" cy="413874"/>
          </a:xfrm>
        </p:grpSpPr>
        <p:sp>
          <p:nvSpPr>
            <p:cNvPr id="5" name="Freeform 5"/>
            <p:cNvSpPr/>
            <p:nvPr/>
          </p:nvSpPr>
          <p:spPr>
            <a:xfrm>
              <a:off x="0" y="0"/>
              <a:ext cx="839205" cy="413874"/>
            </a:xfrm>
            <a:custGeom>
              <a:avLst/>
              <a:gdLst/>
              <a:ahLst/>
              <a:cxnLst/>
              <a:rect l="l" t="t" r="r" b="b"/>
              <a:pathLst>
                <a:path w="839205" h="413874">
                  <a:moveTo>
                    <a:pt x="0" y="0"/>
                  </a:moveTo>
                  <a:lnTo>
                    <a:pt x="839205" y="0"/>
                  </a:lnTo>
                  <a:lnTo>
                    <a:pt x="839205" y="413874"/>
                  </a:lnTo>
                  <a:lnTo>
                    <a:pt x="0" y="413874"/>
                  </a:lnTo>
                  <a:close/>
                </a:path>
              </a:pathLst>
            </a:custGeom>
            <a:solidFill>
              <a:srgbClr val="0E6B84"/>
            </a:solidFill>
          </p:spPr>
          <p:txBody>
            <a:bodyPr/>
            <a:lstStyle/>
            <a:p>
              <a:endParaRPr lang="en-US"/>
            </a:p>
          </p:txBody>
        </p:sp>
        <p:sp>
          <p:nvSpPr>
            <p:cNvPr id="6" name="TextBox 6"/>
            <p:cNvSpPr txBox="1"/>
            <p:nvPr/>
          </p:nvSpPr>
          <p:spPr>
            <a:xfrm>
              <a:off x="0" y="-57150"/>
              <a:ext cx="839205" cy="471024"/>
            </a:xfrm>
            <a:prstGeom prst="rect">
              <a:avLst/>
            </a:prstGeom>
          </p:spPr>
          <p:txBody>
            <a:bodyPr lIns="38436" tIns="38436" rIns="38436" bIns="38436" rtlCol="0" anchor="ctr"/>
            <a:lstStyle/>
            <a:p>
              <a:pPr algn="ctr">
                <a:lnSpc>
                  <a:spcPts val="2659"/>
                </a:lnSpc>
              </a:pPr>
              <a:endParaRPr/>
            </a:p>
            <a:p>
              <a:pPr algn="ctr">
                <a:lnSpc>
                  <a:spcPts val="2659"/>
                </a:lnSpc>
              </a:pPr>
              <a:endParaRPr/>
            </a:p>
          </p:txBody>
        </p:sp>
      </p:grpSp>
      <p:sp>
        <p:nvSpPr>
          <p:cNvPr id="7" name="TextBox 7"/>
          <p:cNvSpPr txBox="1"/>
          <p:nvPr/>
        </p:nvSpPr>
        <p:spPr>
          <a:xfrm>
            <a:off x="9987253" y="4763416"/>
            <a:ext cx="2129939" cy="405390"/>
          </a:xfrm>
          <a:prstGeom prst="rect">
            <a:avLst/>
          </a:prstGeom>
        </p:spPr>
        <p:txBody>
          <a:bodyPr lIns="0" tIns="0" rIns="0" bIns="0" rtlCol="0" anchor="t">
            <a:spAutoFit/>
          </a:bodyPr>
          <a:lstStyle/>
          <a:p>
            <a:pPr algn="ctr">
              <a:lnSpc>
                <a:spcPts val="3177"/>
              </a:lnSpc>
              <a:spcBef>
                <a:spcPct val="0"/>
              </a:spcBef>
            </a:pPr>
            <a:r>
              <a:rPr lang="en-US" sz="2269">
                <a:solidFill>
                  <a:srgbClr val="FFFFFF"/>
                </a:solidFill>
                <a:latin typeface="Poppins Bold"/>
              </a:rPr>
              <a:t>Target feature</a:t>
            </a:r>
          </a:p>
        </p:txBody>
      </p:sp>
      <p:sp>
        <p:nvSpPr>
          <p:cNvPr id="8" name="Freeform 8"/>
          <p:cNvSpPr/>
          <p:nvPr/>
        </p:nvSpPr>
        <p:spPr>
          <a:xfrm>
            <a:off x="12731052" y="4612082"/>
            <a:ext cx="1500695" cy="774734"/>
          </a:xfrm>
          <a:custGeom>
            <a:avLst/>
            <a:gdLst/>
            <a:ahLst/>
            <a:cxnLst/>
            <a:rect l="l" t="t" r="r" b="b"/>
            <a:pathLst>
              <a:path w="1500695" h="774734">
                <a:moveTo>
                  <a:pt x="0" y="0"/>
                </a:moveTo>
                <a:lnTo>
                  <a:pt x="1500695" y="0"/>
                </a:lnTo>
                <a:lnTo>
                  <a:pt x="1500695" y="774734"/>
                </a:lnTo>
                <a:lnTo>
                  <a:pt x="0" y="7747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028700" y="990600"/>
            <a:ext cx="4764661"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Data Exploration</a:t>
            </a:r>
          </a:p>
        </p:txBody>
      </p:sp>
      <p:sp>
        <p:nvSpPr>
          <p:cNvPr id="10" name="TextBox 10"/>
          <p:cNvSpPr txBox="1"/>
          <p:nvPr/>
        </p:nvSpPr>
        <p:spPr>
          <a:xfrm>
            <a:off x="5571199" y="1189466"/>
            <a:ext cx="4091606" cy="8328025"/>
          </a:xfrm>
          <a:prstGeom prst="rect">
            <a:avLst/>
          </a:prstGeom>
        </p:spPr>
        <p:txBody>
          <a:bodyPr lIns="0" tIns="0" rIns="0" bIns="0" rtlCol="0" anchor="t">
            <a:spAutoFit/>
          </a:bodyPr>
          <a:lstStyle/>
          <a:p>
            <a:pPr>
              <a:lnSpc>
                <a:spcPts val="3499"/>
              </a:lnSpc>
              <a:spcBef>
                <a:spcPct val="0"/>
              </a:spcBef>
            </a:pPr>
            <a:r>
              <a:rPr lang="en-US" sz="2499">
                <a:solidFill>
                  <a:srgbClr val="000000"/>
                </a:solidFill>
                <a:latin typeface="Poppins"/>
              </a:rPr>
              <a:t>State                               </a:t>
            </a:r>
          </a:p>
          <a:p>
            <a:pPr>
              <a:lnSpc>
                <a:spcPts val="3499"/>
              </a:lnSpc>
              <a:spcBef>
                <a:spcPct val="0"/>
              </a:spcBef>
            </a:pPr>
            <a:r>
              <a:rPr lang="en-US" sz="2499">
                <a:solidFill>
                  <a:srgbClr val="000000"/>
                </a:solidFill>
                <a:latin typeface="Poppins"/>
              </a:rPr>
              <a:t>Account length              </a:t>
            </a:r>
          </a:p>
          <a:p>
            <a:pPr>
              <a:lnSpc>
                <a:spcPts val="3499"/>
              </a:lnSpc>
              <a:spcBef>
                <a:spcPct val="0"/>
              </a:spcBef>
            </a:pPr>
            <a:r>
              <a:rPr lang="en-US" sz="2499">
                <a:solidFill>
                  <a:srgbClr val="000000"/>
                </a:solidFill>
                <a:latin typeface="Poppins"/>
              </a:rPr>
              <a:t>Area code                                  </a:t>
            </a:r>
          </a:p>
          <a:p>
            <a:pPr>
              <a:lnSpc>
                <a:spcPts val="3499"/>
              </a:lnSpc>
              <a:spcBef>
                <a:spcPct val="0"/>
              </a:spcBef>
            </a:pPr>
            <a:r>
              <a:rPr lang="en-US" sz="2499">
                <a:solidFill>
                  <a:srgbClr val="000000"/>
                </a:solidFill>
                <a:latin typeface="Poppins"/>
              </a:rPr>
              <a:t>International plan                  </a:t>
            </a:r>
          </a:p>
          <a:p>
            <a:pPr>
              <a:lnSpc>
                <a:spcPts val="3499"/>
              </a:lnSpc>
              <a:spcBef>
                <a:spcPct val="0"/>
              </a:spcBef>
            </a:pPr>
            <a:r>
              <a:rPr lang="en-US" sz="2499">
                <a:solidFill>
                  <a:srgbClr val="000000"/>
                </a:solidFill>
                <a:latin typeface="Poppins"/>
              </a:rPr>
              <a:t>Voice mail plan                     </a:t>
            </a:r>
          </a:p>
          <a:p>
            <a:pPr>
              <a:lnSpc>
                <a:spcPts val="3499"/>
              </a:lnSpc>
              <a:spcBef>
                <a:spcPct val="0"/>
              </a:spcBef>
            </a:pPr>
            <a:r>
              <a:rPr lang="en-US" sz="2499">
                <a:solidFill>
                  <a:srgbClr val="000000"/>
                </a:solidFill>
                <a:latin typeface="Poppins"/>
              </a:rPr>
              <a:t>Number vmail messages     </a:t>
            </a:r>
          </a:p>
          <a:p>
            <a:pPr>
              <a:lnSpc>
                <a:spcPts val="3499"/>
              </a:lnSpc>
              <a:spcBef>
                <a:spcPct val="0"/>
              </a:spcBef>
            </a:pPr>
            <a:r>
              <a:rPr lang="en-US" sz="2499">
                <a:solidFill>
                  <a:srgbClr val="000000"/>
                </a:solidFill>
                <a:latin typeface="Poppins"/>
              </a:rPr>
              <a:t>Total day minutes       </a:t>
            </a:r>
          </a:p>
          <a:p>
            <a:pPr>
              <a:lnSpc>
                <a:spcPts val="3499"/>
              </a:lnSpc>
              <a:spcBef>
                <a:spcPct val="0"/>
              </a:spcBef>
            </a:pPr>
            <a:r>
              <a:rPr lang="en-US" sz="2499">
                <a:solidFill>
                  <a:srgbClr val="000000"/>
                </a:solidFill>
                <a:latin typeface="Poppins"/>
              </a:rPr>
              <a:t>Total day calls         </a:t>
            </a:r>
          </a:p>
          <a:p>
            <a:pPr>
              <a:lnSpc>
                <a:spcPts val="3499"/>
              </a:lnSpc>
              <a:spcBef>
                <a:spcPct val="0"/>
              </a:spcBef>
            </a:pPr>
            <a:r>
              <a:rPr lang="en-US" sz="2499">
                <a:solidFill>
                  <a:srgbClr val="000000"/>
                </a:solidFill>
                <a:latin typeface="Poppins"/>
              </a:rPr>
              <a:t>Total day charge        </a:t>
            </a:r>
          </a:p>
          <a:p>
            <a:pPr>
              <a:lnSpc>
                <a:spcPts val="3499"/>
              </a:lnSpc>
              <a:spcBef>
                <a:spcPct val="0"/>
              </a:spcBef>
            </a:pPr>
            <a:r>
              <a:rPr lang="en-US" sz="2499">
                <a:solidFill>
                  <a:srgbClr val="000000"/>
                </a:solidFill>
                <a:latin typeface="Poppins"/>
              </a:rPr>
              <a:t>Total eve minutes       </a:t>
            </a:r>
          </a:p>
          <a:p>
            <a:pPr>
              <a:lnSpc>
                <a:spcPts val="3499"/>
              </a:lnSpc>
              <a:spcBef>
                <a:spcPct val="0"/>
              </a:spcBef>
            </a:pPr>
            <a:r>
              <a:rPr lang="en-US" sz="2499">
                <a:solidFill>
                  <a:srgbClr val="000000"/>
                </a:solidFill>
                <a:latin typeface="Poppins"/>
              </a:rPr>
              <a:t>Total eve calls          </a:t>
            </a:r>
          </a:p>
          <a:p>
            <a:pPr>
              <a:lnSpc>
                <a:spcPts val="3499"/>
              </a:lnSpc>
              <a:spcBef>
                <a:spcPct val="0"/>
              </a:spcBef>
            </a:pPr>
            <a:r>
              <a:rPr lang="en-US" sz="2499">
                <a:solidFill>
                  <a:srgbClr val="000000"/>
                </a:solidFill>
                <a:latin typeface="Poppins"/>
              </a:rPr>
              <a:t>Total eve charge        </a:t>
            </a:r>
          </a:p>
          <a:p>
            <a:pPr>
              <a:lnSpc>
                <a:spcPts val="3499"/>
              </a:lnSpc>
              <a:spcBef>
                <a:spcPct val="0"/>
              </a:spcBef>
            </a:pPr>
            <a:r>
              <a:rPr lang="en-US" sz="2499">
                <a:solidFill>
                  <a:srgbClr val="000000"/>
                </a:solidFill>
                <a:latin typeface="Poppins"/>
              </a:rPr>
              <a:t>Total night minutes    </a:t>
            </a:r>
          </a:p>
          <a:p>
            <a:pPr>
              <a:lnSpc>
                <a:spcPts val="3499"/>
              </a:lnSpc>
              <a:spcBef>
                <a:spcPct val="0"/>
              </a:spcBef>
            </a:pPr>
            <a:r>
              <a:rPr lang="en-US" sz="2499">
                <a:solidFill>
                  <a:srgbClr val="000000"/>
                </a:solidFill>
                <a:latin typeface="Poppins"/>
              </a:rPr>
              <a:t>Total night calls     </a:t>
            </a:r>
          </a:p>
          <a:p>
            <a:pPr>
              <a:lnSpc>
                <a:spcPts val="3499"/>
              </a:lnSpc>
              <a:spcBef>
                <a:spcPct val="0"/>
              </a:spcBef>
            </a:pPr>
            <a:r>
              <a:rPr lang="en-US" sz="2499">
                <a:solidFill>
                  <a:srgbClr val="000000"/>
                </a:solidFill>
                <a:latin typeface="Poppins"/>
              </a:rPr>
              <a:t>Total night charge      </a:t>
            </a:r>
          </a:p>
          <a:p>
            <a:pPr>
              <a:lnSpc>
                <a:spcPts val="3499"/>
              </a:lnSpc>
              <a:spcBef>
                <a:spcPct val="0"/>
              </a:spcBef>
            </a:pPr>
            <a:r>
              <a:rPr lang="en-US" sz="2499">
                <a:solidFill>
                  <a:srgbClr val="000000"/>
                </a:solidFill>
                <a:latin typeface="Poppins"/>
              </a:rPr>
              <a:t>Total intl minutes      </a:t>
            </a:r>
          </a:p>
          <a:p>
            <a:pPr>
              <a:lnSpc>
                <a:spcPts val="3499"/>
              </a:lnSpc>
              <a:spcBef>
                <a:spcPct val="0"/>
              </a:spcBef>
            </a:pPr>
            <a:r>
              <a:rPr lang="en-US" sz="2499">
                <a:solidFill>
                  <a:srgbClr val="000000"/>
                </a:solidFill>
                <a:latin typeface="Poppins"/>
              </a:rPr>
              <a:t>Total intl calls        </a:t>
            </a:r>
          </a:p>
          <a:p>
            <a:pPr>
              <a:lnSpc>
                <a:spcPts val="3499"/>
              </a:lnSpc>
              <a:spcBef>
                <a:spcPct val="0"/>
              </a:spcBef>
            </a:pPr>
            <a:r>
              <a:rPr lang="en-US" sz="2499">
                <a:solidFill>
                  <a:srgbClr val="000000"/>
                </a:solidFill>
                <a:latin typeface="Poppins"/>
              </a:rPr>
              <a:t>Total intl charge       </a:t>
            </a:r>
          </a:p>
          <a:p>
            <a:pPr>
              <a:lnSpc>
                <a:spcPts val="3499"/>
              </a:lnSpc>
              <a:spcBef>
                <a:spcPct val="0"/>
              </a:spcBef>
            </a:pPr>
            <a:r>
              <a:rPr lang="en-US" sz="2499">
                <a:solidFill>
                  <a:srgbClr val="000000"/>
                </a:solidFill>
                <a:latin typeface="Poppins"/>
              </a:rPr>
              <a:t>Customer service calls         </a:t>
            </a:r>
          </a:p>
        </p:txBody>
      </p:sp>
      <p:grpSp>
        <p:nvGrpSpPr>
          <p:cNvPr id="11" name="Group 11"/>
          <p:cNvGrpSpPr/>
          <p:nvPr/>
        </p:nvGrpSpPr>
        <p:grpSpPr>
          <a:xfrm>
            <a:off x="14655682" y="4404970"/>
            <a:ext cx="2410824" cy="1188957"/>
            <a:chOff x="0" y="0"/>
            <a:chExt cx="3214432" cy="1585276"/>
          </a:xfrm>
        </p:grpSpPr>
        <p:grpSp>
          <p:nvGrpSpPr>
            <p:cNvPr id="12" name="Group 12"/>
            <p:cNvGrpSpPr/>
            <p:nvPr/>
          </p:nvGrpSpPr>
          <p:grpSpPr>
            <a:xfrm>
              <a:off x="0" y="0"/>
              <a:ext cx="3214432" cy="1585276"/>
              <a:chOff x="0" y="0"/>
              <a:chExt cx="839205" cy="413874"/>
            </a:xfrm>
          </p:grpSpPr>
          <p:sp>
            <p:nvSpPr>
              <p:cNvPr id="13" name="Freeform 13"/>
              <p:cNvSpPr/>
              <p:nvPr/>
            </p:nvSpPr>
            <p:spPr>
              <a:xfrm>
                <a:off x="0" y="0"/>
                <a:ext cx="839205" cy="413874"/>
              </a:xfrm>
              <a:custGeom>
                <a:avLst/>
                <a:gdLst/>
                <a:ahLst/>
                <a:cxnLst/>
                <a:rect l="l" t="t" r="r" b="b"/>
                <a:pathLst>
                  <a:path w="839205" h="413874">
                    <a:moveTo>
                      <a:pt x="0" y="0"/>
                    </a:moveTo>
                    <a:lnTo>
                      <a:pt x="839205" y="0"/>
                    </a:lnTo>
                    <a:lnTo>
                      <a:pt x="839205" y="413874"/>
                    </a:lnTo>
                    <a:lnTo>
                      <a:pt x="0" y="413874"/>
                    </a:lnTo>
                    <a:close/>
                  </a:path>
                </a:pathLst>
              </a:custGeom>
              <a:solidFill>
                <a:srgbClr val="0E6B84"/>
              </a:solidFill>
            </p:spPr>
            <p:txBody>
              <a:bodyPr/>
              <a:lstStyle/>
              <a:p>
                <a:endParaRPr lang="en-US"/>
              </a:p>
            </p:txBody>
          </p:sp>
          <p:sp>
            <p:nvSpPr>
              <p:cNvPr id="14" name="TextBox 14"/>
              <p:cNvSpPr txBox="1"/>
              <p:nvPr/>
            </p:nvSpPr>
            <p:spPr>
              <a:xfrm>
                <a:off x="0" y="-57150"/>
                <a:ext cx="839205" cy="47102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5" name="TextBox 15"/>
            <p:cNvSpPr txBox="1"/>
            <p:nvPr/>
          </p:nvSpPr>
          <p:spPr>
            <a:xfrm>
              <a:off x="187257" y="504640"/>
              <a:ext cx="2839918" cy="518295"/>
            </a:xfrm>
            <a:prstGeom prst="rect">
              <a:avLst/>
            </a:prstGeom>
          </p:spPr>
          <p:txBody>
            <a:bodyPr lIns="0" tIns="0" rIns="0" bIns="0" rtlCol="0" anchor="t">
              <a:spAutoFit/>
            </a:bodyPr>
            <a:lstStyle/>
            <a:p>
              <a:pPr algn="ctr">
                <a:lnSpc>
                  <a:spcPts val="3177"/>
                </a:lnSpc>
                <a:spcBef>
                  <a:spcPct val="0"/>
                </a:spcBef>
              </a:pPr>
              <a:r>
                <a:rPr lang="en-US" sz="2269">
                  <a:solidFill>
                    <a:srgbClr val="FFFFFF"/>
                  </a:solidFill>
                  <a:latin typeface="Poppins Bold"/>
                </a:rPr>
                <a:t>Churn</a:t>
              </a:r>
            </a:p>
          </p:txBody>
        </p:sp>
      </p:grpSp>
      <p:sp>
        <p:nvSpPr>
          <p:cNvPr id="16" name="Freeform 16"/>
          <p:cNvSpPr/>
          <p:nvPr/>
        </p:nvSpPr>
        <p:spPr>
          <a:xfrm>
            <a:off x="1434868" y="4404970"/>
            <a:ext cx="3952325" cy="1333008"/>
          </a:xfrm>
          <a:custGeom>
            <a:avLst/>
            <a:gdLst/>
            <a:ahLst/>
            <a:cxnLst/>
            <a:rect l="l" t="t" r="r" b="b"/>
            <a:pathLst>
              <a:path w="3952325" h="1333008">
                <a:moveTo>
                  <a:pt x="0" y="0"/>
                </a:moveTo>
                <a:lnTo>
                  <a:pt x="3952325" y="0"/>
                </a:lnTo>
                <a:lnTo>
                  <a:pt x="3952325" y="1333008"/>
                </a:lnTo>
                <a:lnTo>
                  <a:pt x="0" y="1333008"/>
                </a:lnTo>
                <a:lnTo>
                  <a:pt x="0" y="0"/>
                </a:lnTo>
                <a:close/>
              </a:path>
            </a:pathLst>
          </a:custGeom>
          <a:blipFill>
            <a:blip r:embed="rId6">
              <a:extLst>
                <a:ext uri="{96DAC541-7B7A-43D3-8B79-37D633B846F1}">
                  <asvg:svgBlip xmlns:asvg="http://schemas.microsoft.com/office/drawing/2016/SVG/main" r:embed="rId7"/>
                </a:ext>
              </a:extLst>
            </a:blip>
            <a:stretch>
              <a:fillRect l="-39343" r="-39343"/>
            </a:stretch>
          </a:blipFill>
        </p:spPr>
        <p:txBody>
          <a:bodyPr/>
          <a:lstStyle/>
          <a:p>
            <a:endParaRPr lang="en-US"/>
          </a:p>
        </p:txBody>
      </p:sp>
      <p:sp>
        <p:nvSpPr>
          <p:cNvPr id="17" name="TextBox 17"/>
          <p:cNvSpPr txBox="1"/>
          <p:nvPr/>
        </p:nvSpPr>
        <p:spPr>
          <a:xfrm>
            <a:off x="2346061" y="4741476"/>
            <a:ext cx="2129939" cy="405390"/>
          </a:xfrm>
          <a:prstGeom prst="rect">
            <a:avLst/>
          </a:prstGeom>
        </p:spPr>
        <p:txBody>
          <a:bodyPr lIns="0" tIns="0" rIns="0" bIns="0" rtlCol="0" anchor="t">
            <a:spAutoFit/>
          </a:bodyPr>
          <a:lstStyle/>
          <a:p>
            <a:pPr algn="ctr">
              <a:lnSpc>
                <a:spcPts val="3177"/>
              </a:lnSpc>
              <a:spcBef>
                <a:spcPct val="0"/>
              </a:spcBef>
            </a:pPr>
            <a:r>
              <a:rPr lang="en-US" sz="2269">
                <a:solidFill>
                  <a:srgbClr val="FFFFFF"/>
                </a:solidFill>
                <a:latin typeface="Poppins Bold"/>
              </a:rPr>
              <a:t>Feature</a:t>
            </a:r>
          </a:p>
        </p:txBody>
      </p:sp>
      <p:sp>
        <p:nvSpPr>
          <p:cNvPr id="18" name="TextBox 18"/>
          <p:cNvSpPr txBox="1"/>
          <p:nvPr/>
        </p:nvSpPr>
        <p:spPr>
          <a:xfrm>
            <a:off x="13481400" y="6352179"/>
            <a:ext cx="4759389" cy="879475"/>
          </a:xfrm>
          <a:prstGeom prst="rect">
            <a:avLst/>
          </a:prstGeom>
        </p:spPr>
        <p:txBody>
          <a:bodyPr lIns="0" tIns="0" rIns="0" bIns="0" rtlCol="0" anchor="t">
            <a:spAutoFit/>
          </a:bodyPr>
          <a:lstStyle/>
          <a:p>
            <a:pPr algn="ctr">
              <a:lnSpc>
                <a:spcPts val="3499"/>
              </a:lnSpc>
            </a:pPr>
            <a:r>
              <a:rPr lang="en-US" sz="2499">
                <a:solidFill>
                  <a:srgbClr val="000000"/>
                </a:solidFill>
                <a:latin typeface="Poppins"/>
              </a:rPr>
              <a:t>Because Churn just have 2 value True ot False</a:t>
            </a:r>
          </a:p>
        </p:txBody>
      </p:sp>
      <p:sp>
        <p:nvSpPr>
          <p:cNvPr id="19" name="AutoShape 19"/>
          <p:cNvSpPr/>
          <p:nvPr/>
        </p:nvSpPr>
        <p:spPr>
          <a:xfrm>
            <a:off x="15880144" y="7481510"/>
            <a:ext cx="0" cy="782183"/>
          </a:xfrm>
          <a:prstGeom prst="line">
            <a:avLst/>
          </a:prstGeom>
          <a:ln w="38100" cap="flat">
            <a:solidFill>
              <a:srgbClr val="000000"/>
            </a:solidFill>
            <a:prstDash val="solid"/>
            <a:headEnd type="none" w="sm" len="sm"/>
            <a:tailEnd type="arrow" w="med" len="sm"/>
          </a:ln>
        </p:spPr>
        <p:txBody>
          <a:bodyPr/>
          <a:lstStyle/>
          <a:p>
            <a:endParaRPr lang="en-US"/>
          </a:p>
        </p:txBody>
      </p:sp>
      <p:sp>
        <p:nvSpPr>
          <p:cNvPr id="20" name="TextBox 20"/>
          <p:cNvSpPr txBox="1"/>
          <p:nvPr/>
        </p:nvSpPr>
        <p:spPr>
          <a:xfrm>
            <a:off x="13481400" y="8444668"/>
            <a:ext cx="4759389" cy="441325"/>
          </a:xfrm>
          <a:prstGeom prst="rect">
            <a:avLst/>
          </a:prstGeom>
        </p:spPr>
        <p:txBody>
          <a:bodyPr lIns="0" tIns="0" rIns="0" bIns="0" rtlCol="0" anchor="t">
            <a:spAutoFit/>
          </a:bodyPr>
          <a:lstStyle/>
          <a:p>
            <a:pPr algn="ctr">
              <a:lnSpc>
                <a:spcPts val="3499"/>
              </a:lnSpc>
            </a:pPr>
            <a:r>
              <a:rPr lang="en-US" sz="2499">
                <a:solidFill>
                  <a:srgbClr val="000000"/>
                </a:solidFill>
                <a:latin typeface="Poppins"/>
              </a:rPr>
              <a:t>Binary Classification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934464" y="8936831"/>
            <a:ext cx="2292718" cy="2700338"/>
            <a:chOff x="0" y="0"/>
            <a:chExt cx="603844" cy="711200"/>
          </a:xfrm>
        </p:grpSpPr>
        <p:sp>
          <p:nvSpPr>
            <p:cNvPr id="5" name="Freeform 5"/>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6" name="TextBox 6"/>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401223" y="1628775"/>
            <a:ext cx="9485553" cy="8309594"/>
          </a:xfrm>
          <a:custGeom>
            <a:avLst/>
            <a:gdLst/>
            <a:ahLst/>
            <a:cxnLst/>
            <a:rect l="l" t="t" r="r" b="b"/>
            <a:pathLst>
              <a:path w="9485553" h="8309594">
                <a:moveTo>
                  <a:pt x="0" y="0"/>
                </a:moveTo>
                <a:lnTo>
                  <a:pt x="9485554" y="0"/>
                </a:lnTo>
                <a:lnTo>
                  <a:pt x="9485554" y="8309594"/>
                </a:lnTo>
                <a:lnTo>
                  <a:pt x="0" y="8309594"/>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28700" y="990600"/>
            <a:ext cx="6498849"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Data Exploration</a:t>
            </a:r>
          </a:p>
        </p:txBody>
      </p:sp>
      <p:sp>
        <p:nvSpPr>
          <p:cNvPr id="9" name="TextBox 9"/>
          <p:cNvSpPr txBox="1"/>
          <p:nvPr/>
        </p:nvSpPr>
        <p:spPr>
          <a:xfrm>
            <a:off x="14080823" y="5485757"/>
            <a:ext cx="4054139" cy="509905"/>
          </a:xfrm>
          <a:prstGeom prst="rect">
            <a:avLst/>
          </a:prstGeom>
        </p:spPr>
        <p:txBody>
          <a:bodyPr lIns="0" tIns="0" rIns="0" bIns="0" rtlCol="0" anchor="t">
            <a:spAutoFit/>
          </a:bodyPr>
          <a:lstStyle/>
          <a:p>
            <a:pPr algn="ctr">
              <a:lnSpc>
                <a:spcPts val="3919"/>
              </a:lnSpc>
            </a:pPr>
            <a:r>
              <a:rPr lang="en-US" sz="2799">
                <a:solidFill>
                  <a:srgbClr val="000000"/>
                </a:solidFill>
                <a:latin typeface="Poppins"/>
              </a:rPr>
              <a:t>Distribution of Variable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934464" y="8936831"/>
            <a:ext cx="2292718" cy="2700338"/>
            <a:chOff x="0" y="0"/>
            <a:chExt cx="603844" cy="711200"/>
          </a:xfrm>
        </p:grpSpPr>
        <p:sp>
          <p:nvSpPr>
            <p:cNvPr id="5" name="Freeform 5"/>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6" name="TextBox 6"/>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462379" y="1628775"/>
            <a:ext cx="8870612" cy="8302625"/>
          </a:xfrm>
          <a:custGeom>
            <a:avLst/>
            <a:gdLst/>
            <a:ahLst/>
            <a:cxnLst/>
            <a:rect l="l" t="t" r="r" b="b"/>
            <a:pathLst>
              <a:path w="8870612" h="8302625">
                <a:moveTo>
                  <a:pt x="0" y="0"/>
                </a:moveTo>
                <a:lnTo>
                  <a:pt x="8870611" y="0"/>
                </a:lnTo>
                <a:lnTo>
                  <a:pt x="8870611" y="8302625"/>
                </a:lnTo>
                <a:lnTo>
                  <a:pt x="0" y="8302625"/>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28700" y="990600"/>
            <a:ext cx="6498849"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Data Exploration</a:t>
            </a:r>
          </a:p>
        </p:txBody>
      </p:sp>
      <p:sp>
        <p:nvSpPr>
          <p:cNvPr id="9" name="TextBox 9"/>
          <p:cNvSpPr txBox="1"/>
          <p:nvPr/>
        </p:nvSpPr>
        <p:spPr>
          <a:xfrm>
            <a:off x="13574022" y="3855085"/>
            <a:ext cx="4054139" cy="2491105"/>
          </a:xfrm>
          <a:prstGeom prst="rect">
            <a:avLst/>
          </a:prstGeom>
        </p:spPr>
        <p:txBody>
          <a:bodyPr lIns="0" tIns="0" rIns="0" bIns="0" rtlCol="0" anchor="t">
            <a:spAutoFit/>
          </a:bodyPr>
          <a:lstStyle/>
          <a:p>
            <a:pPr algn="ctr">
              <a:lnSpc>
                <a:spcPts val="3919"/>
              </a:lnSpc>
            </a:pPr>
            <a:r>
              <a:rPr lang="en-US" sz="2799">
                <a:solidFill>
                  <a:srgbClr val="000000"/>
                </a:solidFill>
                <a:latin typeface="Poppins"/>
              </a:rPr>
              <a:t>Total day minutes and Customer Service Call are 2 feature have the strong correlation with Churn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934464" y="8936831"/>
            <a:ext cx="2292718" cy="2700338"/>
            <a:chOff x="0" y="0"/>
            <a:chExt cx="603844" cy="711200"/>
          </a:xfrm>
        </p:grpSpPr>
        <p:sp>
          <p:nvSpPr>
            <p:cNvPr id="5" name="Freeform 5"/>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6" name="TextBox 6"/>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534399" y="2754118"/>
            <a:ext cx="15219202" cy="5057371"/>
          </a:xfrm>
          <a:custGeom>
            <a:avLst/>
            <a:gdLst/>
            <a:ahLst/>
            <a:cxnLst/>
            <a:rect l="l" t="t" r="r" b="b"/>
            <a:pathLst>
              <a:path w="15219202" h="5057371">
                <a:moveTo>
                  <a:pt x="0" y="0"/>
                </a:moveTo>
                <a:lnTo>
                  <a:pt x="15219202" y="0"/>
                </a:lnTo>
                <a:lnTo>
                  <a:pt x="15219202" y="5057371"/>
                </a:lnTo>
                <a:lnTo>
                  <a:pt x="0" y="5057371"/>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28700" y="990600"/>
            <a:ext cx="6498849"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Data Exploration</a:t>
            </a:r>
          </a:p>
        </p:txBody>
      </p:sp>
      <p:sp>
        <p:nvSpPr>
          <p:cNvPr id="9" name="TextBox 9"/>
          <p:cNvSpPr txBox="1"/>
          <p:nvPr/>
        </p:nvSpPr>
        <p:spPr>
          <a:xfrm>
            <a:off x="1449884" y="8337391"/>
            <a:ext cx="15388233" cy="542925"/>
          </a:xfrm>
          <a:prstGeom prst="rect">
            <a:avLst/>
          </a:prstGeom>
        </p:spPr>
        <p:txBody>
          <a:bodyPr lIns="0" tIns="0" rIns="0" bIns="0" rtlCol="0" anchor="t">
            <a:spAutoFit/>
          </a:bodyPr>
          <a:lstStyle/>
          <a:p>
            <a:pPr algn="ctr">
              <a:lnSpc>
                <a:spcPts val="4200"/>
              </a:lnSpc>
            </a:pPr>
            <a:r>
              <a:rPr lang="en-US" sz="3000">
                <a:solidFill>
                  <a:srgbClr val="000000"/>
                </a:solidFill>
                <a:latin typeface="Poppins"/>
              </a:rPr>
              <a:t>In this chart I can see that the churn rate of customer in  state TX, NJ, AK are top 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934464" y="8936831"/>
            <a:ext cx="2292718" cy="2700338"/>
            <a:chOff x="0" y="0"/>
            <a:chExt cx="603844" cy="711200"/>
          </a:xfrm>
        </p:grpSpPr>
        <p:sp>
          <p:nvSpPr>
            <p:cNvPr id="5" name="Freeform 5"/>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6" name="TextBox 6"/>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789737" y="1984375"/>
            <a:ext cx="8708526" cy="7316957"/>
          </a:xfrm>
          <a:custGeom>
            <a:avLst/>
            <a:gdLst/>
            <a:ahLst/>
            <a:cxnLst/>
            <a:rect l="l" t="t" r="r" b="b"/>
            <a:pathLst>
              <a:path w="8708526" h="7316957">
                <a:moveTo>
                  <a:pt x="0" y="0"/>
                </a:moveTo>
                <a:lnTo>
                  <a:pt x="8708526" y="0"/>
                </a:lnTo>
                <a:lnTo>
                  <a:pt x="8708526" y="7316957"/>
                </a:lnTo>
                <a:lnTo>
                  <a:pt x="0" y="7316957"/>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28700" y="990600"/>
            <a:ext cx="6498849"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Data Exploration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934464" y="8936831"/>
            <a:ext cx="2292718" cy="2700338"/>
            <a:chOff x="0" y="0"/>
            <a:chExt cx="603844" cy="711200"/>
          </a:xfrm>
        </p:grpSpPr>
        <p:sp>
          <p:nvSpPr>
            <p:cNvPr id="5" name="Freeform 5"/>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6" name="TextBox 6"/>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859637" y="2226805"/>
            <a:ext cx="8568725" cy="7214219"/>
          </a:xfrm>
          <a:custGeom>
            <a:avLst/>
            <a:gdLst/>
            <a:ahLst/>
            <a:cxnLst/>
            <a:rect l="l" t="t" r="r" b="b"/>
            <a:pathLst>
              <a:path w="8568725" h="7214219">
                <a:moveTo>
                  <a:pt x="0" y="0"/>
                </a:moveTo>
                <a:lnTo>
                  <a:pt x="8568726" y="0"/>
                </a:lnTo>
                <a:lnTo>
                  <a:pt x="8568726" y="7214219"/>
                </a:lnTo>
                <a:lnTo>
                  <a:pt x="0" y="7214219"/>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28700" y="990600"/>
            <a:ext cx="6498849"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Data Exploration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934464" y="8936831"/>
            <a:ext cx="2292718" cy="2700338"/>
            <a:chOff x="0" y="0"/>
            <a:chExt cx="603844" cy="711200"/>
          </a:xfrm>
        </p:grpSpPr>
        <p:sp>
          <p:nvSpPr>
            <p:cNvPr id="5" name="Freeform 5"/>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6" name="TextBox 6"/>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492014" y="2636896"/>
            <a:ext cx="15303973" cy="5013208"/>
          </a:xfrm>
          <a:custGeom>
            <a:avLst/>
            <a:gdLst/>
            <a:ahLst/>
            <a:cxnLst/>
            <a:rect l="l" t="t" r="r" b="b"/>
            <a:pathLst>
              <a:path w="15303973" h="5013208">
                <a:moveTo>
                  <a:pt x="0" y="0"/>
                </a:moveTo>
                <a:lnTo>
                  <a:pt x="15303972" y="0"/>
                </a:lnTo>
                <a:lnTo>
                  <a:pt x="15303972" y="5013208"/>
                </a:lnTo>
                <a:lnTo>
                  <a:pt x="0" y="5013208"/>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28700" y="990600"/>
            <a:ext cx="6498849"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Data Exploration</a:t>
            </a:r>
          </a:p>
        </p:txBody>
      </p:sp>
      <p:sp>
        <p:nvSpPr>
          <p:cNvPr id="9" name="TextBox 9"/>
          <p:cNvSpPr txBox="1"/>
          <p:nvPr/>
        </p:nvSpPr>
        <p:spPr>
          <a:xfrm>
            <a:off x="1226068" y="8071522"/>
            <a:ext cx="15395972" cy="542925"/>
          </a:xfrm>
          <a:prstGeom prst="rect">
            <a:avLst/>
          </a:prstGeom>
        </p:spPr>
        <p:txBody>
          <a:bodyPr lIns="0" tIns="0" rIns="0" bIns="0" rtlCol="0" anchor="t">
            <a:spAutoFit/>
          </a:bodyPr>
          <a:lstStyle/>
          <a:p>
            <a:pPr algn="ctr">
              <a:lnSpc>
                <a:spcPts val="4200"/>
              </a:lnSpc>
            </a:pPr>
            <a:r>
              <a:rPr lang="en-US" sz="3000">
                <a:solidFill>
                  <a:srgbClr val="000000"/>
                </a:solidFill>
                <a:latin typeface="Poppins"/>
              </a:rPr>
              <a:t>Customer who have not Internaltional plan and Voice mail plan  is higher  churn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362964" y="8263693"/>
            <a:ext cx="2292718" cy="2700338"/>
            <a:chOff x="0" y="0"/>
            <a:chExt cx="603844" cy="711200"/>
          </a:xfrm>
        </p:grpSpPr>
        <p:sp>
          <p:nvSpPr>
            <p:cNvPr id="5" name="Freeform 5"/>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269BBB"/>
            </a:solidFill>
          </p:spPr>
          <p:txBody>
            <a:bodyPr/>
            <a:lstStyle/>
            <a:p>
              <a:endParaRPr lang="en-US"/>
            </a:p>
          </p:txBody>
        </p:sp>
        <p:sp>
          <p:nvSpPr>
            <p:cNvPr id="6" name="TextBox 6"/>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934464" y="8936831"/>
            <a:ext cx="2292718" cy="2700338"/>
            <a:chOff x="0" y="0"/>
            <a:chExt cx="603844" cy="711200"/>
          </a:xfrm>
        </p:grpSpPr>
        <p:sp>
          <p:nvSpPr>
            <p:cNvPr id="8" name="Freeform 8"/>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9" name="TextBox 9"/>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41329" y="647876"/>
            <a:ext cx="2672997" cy="267299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3" name="Freeform 13"/>
          <p:cNvSpPr/>
          <p:nvPr/>
        </p:nvSpPr>
        <p:spPr>
          <a:xfrm>
            <a:off x="3388742" y="3553664"/>
            <a:ext cx="11510516" cy="3440778"/>
          </a:xfrm>
          <a:custGeom>
            <a:avLst/>
            <a:gdLst/>
            <a:ahLst/>
            <a:cxnLst/>
            <a:rect l="l" t="t" r="r" b="b"/>
            <a:pathLst>
              <a:path w="11510516" h="3440778">
                <a:moveTo>
                  <a:pt x="0" y="0"/>
                </a:moveTo>
                <a:lnTo>
                  <a:pt x="11510516" y="0"/>
                </a:lnTo>
                <a:lnTo>
                  <a:pt x="11510516" y="3440778"/>
                </a:lnTo>
                <a:lnTo>
                  <a:pt x="0" y="3440778"/>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3848591" y="1646237"/>
            <a:ext cx="8726385"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Train dataset and Test dataset</a:t>
            </a:r>
          </a:p>
        </p:txBody>
      </p:sp>
      <p:sp>
        <p:nvSpPr>
          <p:cNvPr id="15" name="Freeform 15"/>
          <p:cNvSpPr/>
          <p:nvPr/>
        </p:nvSpPr>
        <p:spPr>
          <a:xfrm>
            <a:off x="1211274" y="1216392"/>
            <a:ext cx="1733106" cy="1535965"/>
          </a:xfrm>
          <a:custGeom>
            <a:avLst/>
            <a:gdLst/>
            <a:ahLst/>
            <a:cxnLst/>
            <a:rect l="l" t="t" r="r" b="b"/>
            <a:pathLst>
              <a:path w="1733106" h="1535965">
                <a:moveTo>
                  <a:pt x="0" y="0"/>
                </a:moveTo>
                <a:lnTo>
                  <a:pt x="1733106" y="0"/>
                </a:lnTo>
                <a:lnTo>
                  <a:pt x="1733106" y="1535966"/>
                </a:lnTo>
                <a:lnTo>
                  <a:pt x="0" y="15359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93059" flipH="1">
            <a:off x="-2818418" y="-2707714"/>
            <a:ext cx="8454389" cy="5093770"/>
          </a:xfrm>
          <a:custGeom>
            <a:avLst/>
            <a:gdLst/>
            <a:ahLst/>
            <a:cxnLst/>
            <a:rect l="l" t="t" r="r" b="b"/>
            <a:pathLst>
              <a:path w="8454389" h="5093770">
                <a:moveTo>
                  <a:pt x="8454389" y="0"/>
                </a:moveTo>
                <a:lnTo>
                  <a:pt x="0" y="0"/>
                </a:lnTo>
                <a:lnTo>
                  <a:pt x="0" y="5093769"/>
                </a:lnTo>
                <a:lnTo>
                  <a:pt x="8454389" y="5093769"/>
                </a:lnTo>
                <a:lnTo>
                  <a:pt x="84543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919746" flipH="1" flipV="1">
            <a:off x="12659225"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44156" y="10026168"/>
            <a:ext cx="21323215" cy="2652117"/>
            <a:chOff x="0" y="0"/>
            <a:chExt cx="5615991" cy="698500"/>
          </a:xfrm>
        </p:grpSpPr>
        <p:sp>
          <p:nvSpPr>
            <p:cNvPr id="5" name="Freeform 5"/>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en-US"/>
            </a:p>
          </p:txBody>
        </p:sp>
        <p:sp>
          <p:nvSpPr>
            <p:cNvPr id="6" name="TextBox 6"/>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061137" y="9778518"/>
            <a:ext cx="10165725" cy="2652117"/>
            <a:chOff x="0" y="0"/>
            <a:chExt cx="2677393" cy="698500"/>
          </a:xfrm>
        </p:grpSpPr>
        <p:sp>
          <p:nvSpPr>
            <p:cNvPr id="8" name="Freeform 8"/>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en-US"/>
            </a:p>
          </p:txBody>
        </p:sp>
        <p:sp>
          <p:nvSpPr>
            <p:cNvPr id="9" name="TextBox 9"/>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306158" y="4367661"/>
            <a:ext cx="3526631" cy="3003637"/>
            <a:chOff x="0" y="0"/>
            <a:chExt cx="928825" cy="791081"/>
          </a:xfrm>
        </p:grpSpPr>
        <p:sp>
          <p:nvSpPr>
            <p:cNvPr id="11" name="Freeform 11"/>
            <p:cNvSpPr/>
            <p:nvPr/>
          </p:nvSpPr>
          <p:spPr>
            <a:xfrm>
              <a:off x="0" y="0"/>
              <a:ext cx="928825" cy="791081"/>
            </a:xfrm>
            <a:custGeom>
              <a:avLst/>
              <a:gdLst/>
              <a:ahLst/>
              <a:cxnLst/>
              <a:rect l="l" t="t" r="r" b="b"/>
              <a:pathLst>
                <a:path w="928825" h="791081">
                  <a:moveTo>
                    <a:pt x="0" y="0"/>
                  </a:moveTo>
                  <a:lnTo>
                    <a:pt x="928825" y="0"/>
                  </a:lnTo>
                  <a:lnTo>
                    <a:pt x="928825" y="791081"/>
                  </a:lnTo>
                  <a:lnTo>
                    <a:pt x="0" y="791081"/>
                  </a:lnTo>
                  <a:close/>
                </a:path>
              </a:pathLst>
            </a:custGeom>
            <a:solidFill>
              <a:srgbClr val="269BBB"/>
            </a:solidFill>
          </p:spPr>
          <p:txBody>
            <a:bodyPr/>
            <a:lstStyle/>
            <a:p>
              <a:endParaRPr lang="en-US"/>
            </a:p>
          </p:txBody>
        </p:sp>
        <p:sp>
          <p:nvSpPr>
            <p:cNvPr id="12" name="TextBox 12"/>
            <p:cNvSpPr txBox="1"/>
            <p:nvPr/>
          </p:nvSpPr>
          <p:spPr>
            <a:xfrm>
              <a:off x="0" y="-57150"/>
              <a:ext cx="928825" cy="848231"/>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343909" y="4367661"/>
            <a:ext cx="3526631" cy="3003637"/>
            <a:chOff x="0" y="0"/>
            <a:chExt cx="928825" cy="791081"/>
          </a:xfrm>
        </p:grpSpPr>
        <p:sp>
          <p:nvSpPr>
            <p:cNvPr id="14" name="Freeform 14"/>
            <p:cNvSpPr/>
            <p:nvPr/>
          </p:nvSpPr>
          <p:spPr>
            <a:xfrm>
              <a:off x="0" y="0"/>
              <a:ext cx="928825" cy="791081"/>
            </a:xfrm>
            <a:custGeom>
              <a:avLst/>
              <a:gdLst/>
              <a:ahLst/>
              <a:cxnLst/>
              <a:rect l="l" t="t" r="r" b="b"/>
              <a:pathLst>
                <a:path w="928825" h="791081">
                  <a:moveTo>
                    <a:pt x="0" y="0"/>
                  </a:moveTo>
                  <a:lnTo>
                    <a:pt x="928825" y="0"/>
                  </a:lnTo>
                  <a:lnTo>
                    <a:pt x="928825" y="791081"/>
                  </a:lnTo>
                  <a:lnTo>
                    <a:pt x="0" y="791081"/>
                  </a:lnTo>
                  <a:close/>
                </a:path>
              </a:pathLst>
            </a:custGeom>
            <a:solidFill>
              <a:srgbClr val="269BBB"/>
            </a:solidFill>
          </p:spPr>
          <p:txBody>
            <a:bodyPr/>
            <a:lstStyle/>
            <a:p>
              <a:endParaRPr lang="en-US"/>
            </a:p>
          </p:txBody>
        </p:sp>
        <p:sp>
          <p:nvSpPr>
            <p:cNvPr id="15" name="TextBox 15"/>
            <p:cNvSpPr txBox="1"/>
            <p:nvPr/>
          </p:nvSpPr>
          <p:spPr>
            <a:xfrm>
              <a:off x="0" y="-57150"/>
              <a:ext cx="928825" cy="848231"/>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9395333" y="4367661"/>
            <a:ext cx="3526631" cy="3003637"/>
            <a:chOff x="0" y="0"/>
            <a:chExt cx="928825" cy="791081"/>
          </a:xfrm>
        </p:grpSpPr>
        <p:sp>
          <p:nvSpPr>
            <p:cNvPr id="17" name="Freeform 17"/>
            <p:cNvSpPr/>
            <p:nvPr/>
          </p:nvSpPr>
          <p:spPr>
            <a:xfrm>
              <a:off x="0" y="0"/>
              <a:ext cx="928825" cy="791081"/>
            </a:xfrm>
            <a:custGeom>
              <a:avLst/>
              <a:gdLst/>
              <a:ahLst/>
              <a:cxnLst/>
              <a:rect l="l" t="t" r="r" b="b"/>
              <a:pathLst>
                <a:path w="928825" h="791081">
                  <a:moveTo>
                    <a:pt x="0" y="0"/>
                  </a:moveTo>
                  <a:lnTo>
                    <a:pt x="928825" y="0"/>
                  </a:lnTo>
                  <a:lnTo>
                    <a:pt x="928825" y="791081"/>
                  </a:lnTo>
                  <a:lnTo>
                    <a:pt x="0" y="791081"/>
                  </a:lnTo>
                  <a:close/>
                </a:path>
              </a:pathLst>
            </a:custGeom>
            <a:solidFill>
              <a:srgbClr val="269BBB"/>
            </a:solidFill>
          </p:spPr>
          <p:txBody>
            <a:bodyPr/>
            <a:lstStyle/>
            <a:p>
              <a:endParaRPr lang="en-US"/>
            </a:p>
          </p:txBody>
        </p:sp>
        <p:sp>
          <p:nvSpPr>
            <p:cNvPr id="18" name="TextBox 18"/>
            <p:cNvSpPr txBox="1"/>
            <p:nvPr/>
          </p:nvSpPr>
          <p:spPr>
            <a:xfrm>
              <a:off x="0" y="-57150"/>
              <a:ext cx="928825" cy="848231"/>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455211" y="4367661"/>
            <a:ext cx="3526631" cy="3003637"/>
            <a:chOff x="0" y="0"/>
            <a:chExt cx="928825" cy="791081"/>
          </a:xfrm>
        </p:grpSpPr>
        <p:sp>
          <p:nvSpPr>
            <p:cNvPr id="20" name="Freeform 20"/>
            <p:cNvSpPr/>
            <p:nvPr/>
          </p:nvSpPr>
          <p:spPr>
            <a:xfrm>
              <a:off x="0" y="0"/>
              <a:ext cx="928825" cy="791081"/>
            </a:xfrm>
            <a:custGeom>
              <a:avLst/>
              <a:gdLst/>
              <a:ahLst/>
              <a:cxnLst/>
              <a:rect l="l" t="t" r="r" b="b"/>
              <a:pathLst>
                <a:path w="928825" h="791081">
                  <a:moveTo>
                    <a:pt x="0" y="0"/>
                  </a:moveTo>
                  <a:lnTo>
                    <a:pt x="928825" y="0"/>
                  </a:lnTo>
                  <a:lnTo>
                    <a:pt x="928825" y="791081"/>
                  </a:lnTo>
                  <a:lnTo>
                    <a:pt x="0" y="791081"/>
                  </a:lnTo>
                  <a:close/>
                </a:path>
              </a:pathLst>
            </a:custGeom>
            <a:solidFill>
              <a:srgbClr val="269BBB"/>
            </a:solidFill>
          </p:spPr>
          <p:txBody>
            <a:bodyPr/>
            <a:lstStyle/>
            <a:p>
              <a:endParaRPr lang="en-US"/>
            </a:p>
          </p:txBody>
        </p:sp>
        <p:sp>
          <p:nvSpPr>
            <p:cNvPr id="21" name="TextBox 21"/>
            <p:cNvSpPr txBox="1"/>
            <p:nvPr/>
          </p:nvSpPr>
          <p:spPr>
            <a:xfrm>
              <a:off x="0" y="-57150"/>
              <a:ext cx="928825" cy="84823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6081581" y="1560154"/>
            <a:ext cx="6124837" cy="625475"/>
          </a:xfrm>
          <a:prstGeom prst="rect">
            <a:avLst/>
          </a:prstGeom>
        </p:spPr>
        <p:txBody>
          <a:bodyPr lIns="0" tIns="0" rIns="0" bIns="0" rtlCol="0" anchor="t">
            <a:spAutoFit/>
          </a:bodyPr>
          <a:lstStyle/>
          <a:p>
            <a:pPr algn="ctr">
              <a:lnSpc>
                <a:spcPts val="4599"/>
              </a:lnSpc>
            </a:pPr>
            <a:r>
              <a:rPr lang="en-US" sz="3999">
                <a:solidFill>
                  <a:srgbClr val="000000"/>
                </a:solidFill>
                <a:latin typeface="Poppins Bold"/>
              </a:rPr>
              <a:t>Build Models</a:t>
            </a:r>
          </a:p>
        </p:txBody>
      </p:sp>
      <p:sp>
        <p:nvSpPr>
          <p:cNvPr id="23" name="TextBox 23"/>
          <p:cNvSpPr txBox="1"/>
          <p:nvPr/>
        </p:nvSpPr>
        <p:spPr>
          <a:xfrm>
            <a:off x="1486299" y="5920236"/>
            <a:ext cx="3130550" cy="331851"/>
          </a:xfrm>
          <a:prstGeom prst="rect">
            <a:avLst/>
          </a:prstGeom>
        </p:spPr>
        <p:txBody>
          <a:bodyPr lIns="0" tIns="0" rIns="0" bIns="0" rtlCol="0" anchor="t">
            <a:spAutoFit/>
          </a:bodyPr>
          <a:lstStyle/>
          <a:p>
            <a:pPr algn="ctr">
              <a:lnSpc>
                <a:spcPts val="2622"/>
              </a:lnSpc>
            </a:pPr>
            <a:r>
              <a:rPr lang="en-US" sz="2300">
                <a:solidFill>
                  <a:srgbClr val="FFFFFF"/>
                </a:solidFill>
                <a:latin typeface="Montserrat Bold"/>
              </a:rPr>
              <a:t>Logistic Regression</a:t>
            </a:r>
          </a:p>
        </p:txBody>
      </p:sp>
      <p:sp>
        <p:nvSpPr>
          <p:cNvPr id="24" name="TextBox 24"/>
          <p:cNvSpPr txBox="1"/>
          <p:nvPr/>
        </p:nvSpPr>
        <p:spPr>
          <a:xfrm>
            <a:off x="5219475" y="5920236"/>
            <a:ext cx="3775500" cy="331851"/>
          </a:xfrm>
          <a:prstGeom prst="rect">
            <a:avLst/>
          </a:prstGeom>
        </p:spPr>
        <p:txBody>
          <a:bodyPr lIns="0" tIns="0" rIns="0" bIns="0" rtlCol="0" anchor="t">
            <a:spAutoFit/>
          </a:bodyPr>
          <a:lstStyle/>
          <a:p>
            <a:pPr algn="ctr">
              <a:lnSpc>
                <a:spcPts val="2622"/>
              </a:lnSpc>
            </a:pPr>
            <a:r>
              <a:rPr lang="en-US" sz="2300">
                <a:solidFill>
                  <a:srgbClr val="FFFFFF"/>
                </a:solidFill>
                <a:latin typeface="Montserrat Bold"/>
              </a:rPr>
              <a:t>Decision Tree</a:t>
            </a:r>
          </a:p>
        </p:txBody>
      </p:sp>
      <p:sp>
        <p:nvSpPr>
          <p:cNvPr id="25" name="TextBox 25"/>
          <p:cNvSpPr txBox="1"/>
          <p:nvPr/>
        </p:nvSpPr>
        <p:spPr>
          <a:xfrm>
            <a:off x="9635998" y="5920236"/>
            <a:ext cx="3053754" cy="331851"/>
          </a:xfrm>
          <a:prstGeom prst="rect">
            <a:avLst/>
          </a:prstGeom>
        </p:spPr>
        <p:txBody>
          <a:bodyPr lIns="0" tIns="0" rIns="0" bIns="0" rtlCol="0" anchor="t">
            <a:spAutoFit/>
          </a:bodyPr>
          <a:lstStyle/>
          <a:p>
            <a:pPr algn="ctr">
              <a:lnSpc>
                <a:spcPts val="2622"/>
              </a:lnSpc>
            </a:pPr>
            <a:r>
              <a:rPr lang="en-US" sz="2300">
                <a:solidFill>
                  <a:srgbClr val="FFFFFF"/>
                </a:solidFill>
                <a:latin typeface="Montserrat Bold"/>
              </a:rPr>
              <a:t>Random Forest</a:t>
            </a:r>
          </a:p>
        </p:txBody>
      </p:sp>
      <p:sp>
        <p:nvSpPr>
          <p:cNvPr id="26" name="TextBox 26"/>
          <p:cNvSpPr txBox="1"/>
          <p:nvPr/>
        </p:nvSpPr>
        <p:spPr>
          <a:xfrm>
            <a:off x="13612440" y="5920236"/>
            <a:ext cx="3212172" cy="331851"/>
          </a:xfrm>
          <a:prstGeom prst="rect">
            <a:avLst/>
          </a:prstGeom>
        </p:spPr>
        <p:txBody>
          <a:bodyPr lIns="0" tIns="0" rIns="0" bIns="0" rtlCol="0" anchor="t">
            <a:spAutoFit/>
          </a:bodyPr>
          <a:lstStyle/>
          <a:p>
            <a:pPr algn="ctr">
              <a:lnSpc>
                <a:spcPts val="2622"/>
              </a:lnSpc>
            </a:pPr>
            <a:r>
              <a:rPr lang="en-US" sz="2300">
                <a:solidFill>
                  <a:srgbClr val="FFFFFF"/>
                </a:solidFill>
                <a:latin typeface="Montserrat Bold"/>
              </a:rPr>
              <a:t>XGBoost</a:t>
            </a:r>
          </a:p>
        </p:txBody>
      </p:sp>
      <p:grpSp>
        <p:nvGrpSpPr>
          <p:cNvPr id="27" name="Group 27"/>
          <p:cNvGrpSpPr/>
          <p:nvPr/>
        </p:nvGrpSpPr>
        <p:grpSpPr>
          <a:xfrm>
            <a:off x="4434228" y="545918"/>
            <a:ext cx="2672997" cy="267299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0" name="Freeform 30"/>
          <p:cNvSpPr/>
          <p:nvPr/>
        </p:nvSpPr>
        <p:spPr>
          <a:xfrm>
            <a:off x="4904173" y="1114434"/>
            <a:ext cx="1733106" cy="1535965"/>
          </a:xfrm>
          <a:custGeom>
            <a:avLst/>
            <a:gdLst/>
            <a:ahLst/>
            <a:cxnLst/>
            <a:rect l="l" t="t" r="r" b="b"/>
            <a:pathLst>
              <a:path w="1733106" h="1535965">
                <a:moveTo>
                  <a:pt x="0" y="0"/>
                </a:moveTo>
                <a:lnTo>
                  <a:pt x="1733106" y="0"/>
                </a:lnTo>
                <a:lnTo>
                  <a:pt x="1733106" y="1535965"/>
                </a:lnTo>
                <a:lnTo>
                  <a:pt x="0" y="1535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0770" y="2570245"/>
            <a:ext cx="4748328" cy="7021409"/>
            <a:chOff x="0" y="0"/>
            <a:chExt cx="1250588" cy="1849260"/>
          </a:xfrm>
        </p:grpSpPr>
        <p:sp>
          <p:nvSpPr>
            <p:cNvPr id="3" name="Freeform 3"/>
            <p:cNvSpPr/>
            <p:nvPr/>
          </p:nvSpPr>
          <p:spPr>
            <a:xfrm>
              <a:off x="0" y="0"/>
              <a:ext cx="1250588" cy="1849260"/>
            </a:xfrm>
            <a:custGeom>
              <a:avLst/>
              <a:gdLst/>
              <a:ahLst/>
              <a:cxnLst/>
              <a:rect l="l" t="t" r="r" b="b"/>
              <a:pathLst>
                <a:path w="1250588" h="1849260">
                  <a:moveTo>
                    <a:pt x="83153" y="0"/>
                  </a:moveTo>
                  <a:lnTo>
                    <a:pt x="1167435" y="0"/>
                  </a:lnTo>
                  <a:cubicBezTo>
                    <a:pt x="1189489" y="0"/>
                    <a:pt x="1210639" y="8761"/>
                    <a:pt x="1226233" y="24355"/>
                  </a:cubicBezTo>
                  <a:cubicBezTo>
                    <a:pt x="1241828" y="39949"/>
                    <a:pt x="1250588" y="61099"/>
                    <a:pt x="1250588" y="83153"/>
                  </a:cubicBezTo>
                  <a:lnTo>
                    <a:pt x="1250588" y="1766107"/>
                  </a:lnTo>
                  <a:cubicBezTo>
                    <a:pt x="1250588" y="1788160"/>
                    <a:pt x="1241828" y="1809311"/>
                    <a:pt x="1226233" y="1824905"/>
                  </a:cubicBezTo>
                  <a:cubicBezTo>
                    <a:pt x="1210639" y="1840499"/>
                    <a:pt x="1189489" y="1849260"/>
                    <a:pt x="1167435" y="1849260"/>
                  </a:cubicBezTo>
                  <a:lnTo>
                    <a:pt x="83153" y="1849260"/>
                  </a:lnTo>
                  <a:cubicBezTo>
                    <a:pt x="37229" y="1849260"/>
                    <a:pt x="0" y="1812031"/>
                    <a:pt x="0" y="1766107"/>
                  </a:cubicBezTo>
                  <a:lnTo>
                    <a:pt x="0" y="83153"/>
                  </a:lnTo>
                  <a:cubicBezTo>
                    <a:pt x="0" y="61099"/>
                    <a:pt x="8761" y="39949"/>
                    <a:pt x="24355" y="24355"/>
                  </a:cubicBezTo>
                  <a:cubicBezTo>
                    <a:pt x="39949" y="8761"/>
                    <a:pt x="61099" y="0"/>
                    <a:pt x="83153" y="0"/>
                  </a:cubicBezTo>
                  <a:close/>
                </a:path>
              </a:pathLst>
            </a:custGeom>
            <a:solidFill>
              <a:srgbClr val="ACDEE1"/>
            </a:solidFill>
            <a:ln w="85725" cap="rnd">
              <a:solidFill>
                <a:srgbClr val="5F95CB"/>
              </a:solidFill>
              <a:prstDash val="solid"/>
              <a:round/>
            </a:ln>
          </p:spPr>
          <p:txBody>
            <a:bodyPr/>
            <a:lstStyle/>
            <a:p>
              <a:endParaRPr lang="en-US"/>
            </a:p>
          </p:txBody>
        </p:sp>
        <p:sp>
          <p:nvSpPr>
            <p:cNvPr id="4" name="TextBox 4"/>
            <p:cNvSpPr txBox="1"/>
            <p:nvPr/>
          </p:nvSpPr>
          <p:spPr>
            <a:xfrm>
              <a:off x="0" y="-47625"/>
              <a:ext cx="1250588" cy="1896885"/>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6995758" y="2570245"/>
            <a:ext cx="4748328" cy="7021409"/>
            <a:chOff x="0" y="0"/>
            <a:chExt cx="1250588" cy="1849260"/>
          </a:xfrm>
        </p:grpSpPr>
        <p:sp>
          <p:nvSpPr>
            <p:cNvPr id="6" name="Freeform 6"/>
            <p:cNvSpPr/>
            <p:nvPr/>
          </p:nvSpPr>
          <p:spPr>
            <a:xfrm>
              <a:off x="0" y="0"/>
              <a:ext cx="1250588" cy="1849260"/>
            </a:xfrm>
            <a:custGeom>
              <a:avLst/>
              <a:gdLst/>
              <a:ahLst/>
              <a:cxnLst/>
              <a:rect l="l" t="t" r="r" b="b"/>
              <a:pathLst>
                <a:path w="1250588" h="1849260">
                  <a:moveTo>
                    <a:pt x="83153" y="0"/>
                  </a:moveTo>
                  <a:lnTo>
                    <a:pt x="1167435" y="0"/>
                  </a:lnTo>
                  <a:cubicBezTo>
                    <a:pt x="1189489" y="0"/>
                    <a:pt x="1210639" y="8761"/>
                    <a:pt x="1226233" y="24355"/>
                  </a:cubicBezTo>
                  <a:cubicBezTo>
                    <a:pt x="1241828" y="39949"/>
                    <a:pt x="1250588" y="61099"/>
                    <a:pt x="1250588" y="83153"/>
                  </a:cubicBezTo>
                  <a:lnTo>
                    <a:pt x="1250588" y="1766107"/>
                  </a:lnTo>
                  <a:cubicBezTo>
                    <a:pt x="1250588" y="1788160"/>
                    <a:pt x="1241828" y="1809311"/>
                    <a:pt x="1226233" y="1824905"/>
                  </a:cubicBezTo>
                  <a:cubicBezTo>
                    <a:pt x="1210639" y="1840499"/>
                    <a:pt x="1189489" y="1849260"/>
                    <a:pt x="1167435" y="1849260"/>
                  </a:cubicBezTo>
                  <a:lnTo>
                    <a:pt x="83153" y="1849260"/>
                  </a:lnTo>
                  <a:cubicBezTo>
                    <a:pt x="37229" y="1849260"/>
                    <a:pt x="0" y="1812031"/>
                    <a:pt x="0" y="1766107"/>
                  </a:cubicBezTo>
                  <a:lnTo>
                    <a:pt x="0" y="83153"/>
                  </a:lnTo>
                  <a:cubicBezTo>
                    <a:pt x="0" y="61099"/>
                    <a:pt x="8761" y="39949"/>
                    <a:pt x="24355" y="24355"/>
                  </a:cubicBezTo>
                  <a:cubicBezTo>
                    <a:pt x="39949" y="8761"/>
                    <a:pt x="61099" y="0"/>
                    <a:pt x="83153" y="0"/>
                  </a:cubicBezTo>
                  <a:close/>
                </a:path>
              </a:pathLst>
            </a:custGeom>
            <a:solidFill>
              <a:srgbClr val="ACDEE1"/>
            </a:solidFill>
            <a:ln w="85725" cap="rnd">
              <a:solidFill>
                <a:srgbClr val="5F95CB"/>
              </a:solidFill>
              <a:prstDash val="solid"/>
              <a:round/>
            </a:ln>
          </p:spPr>
          <p:txBody>
            <a:bodyPr/>
            <a:lstStyle/>
            <a:p>
              <a:endParaRPr lang="en-US"/>
            </a:p>
          </p:txBody>
        </p:sp>
        <p:sp>
          <p:nvSpPr>
            <p:cNvPr id="7" name="TextBox 7"/>
            <p:cNvSpPr txBox="1"/>
            <p:nvPr/>
          </p:nvSpPr>
          <p:spPr>
            <a:xfrm>
              <a:off x="0" y="-47625"/>
              <a:ext cx="1250588" cy="1896885"/>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a:off x="13018902" y="2570245"/>
            <a:ext cx="4748328" cy="7021409"/>
            <a:chOff x="0" y="0"/>
            <a:chExt cx="1250588" cy="1849260"/>
          </a:xfrm>
        </p:grpSpPr>
        <p:sp>
          <p:nvSpPr>
            <p:cNvPr id="9" name="Freeform 9"/>
            <p:cNvSpPr/>
            <p:nvPr/>
          </p:nvSpPr>
          <p:spPr>
            <a:xfrm>
              <a:off x="0" y="0"/>
              <a:ext cx="1250588" cy="1849260"/>
            </a:xfrm>
            <a:custGeom>
              <a:avLst/>
              <a:gdLst/>
              <a:ahLst/>
              <a:cxnLst/>
              <a:rect l="l" t="t" r="r" b="b"/>
              <a:pathLst>
                <a:path w="1250588" h="1849260">
                  <a:moveTo>
                    <a:pt x="83153" y="0"/>
                  </a:moveTo>
                  <a:lnTo>
                    <a:pt x="1167435" y="0"/>
                  </a:lnTo>
                  <a:cubicBezTo>
                    <a:pt x="1189489" y="0"/>
                    <a:pt x="1210639" y="8761"/>
                    <a:pt x="1226233" y="24355"/>
                  </a:cubicBezTo>
                  <a:cubicBezTo>
                    <a:pt x="1241828" y="39949"/>
                    <a:pt x="1250588" y="61099"/>
                    <a:pt x="1250588" y="83153"/>
                  </a:cubicBezTo>
                  <a:lnTo>
                    <a:pt x="1250588" y="1766107"/>
                  </a:lnTo>
                  <a:cubicBezTo>
                    <a:pt x="1250588" y="1788160"/>
                    <a:pt x="1241828" y="1809311"/>
                    <a:pt x="1226233" y="1824905"/>
                  </a:cubicBezTo>
                  <a:cubicBezTo>
                    <a:pt x="1210639" y="1840499"/>
                    <a:pt x="1189489" y="1849260"/>
                    <a:pt x="1167435" y="1849260"/>
                  </a:cubicBezTo>
                  <a:lnTo>
                    <a:pt x="83153" y="1849260"/>
                  </a:lnTo>
                  <a:cubicBezTo>
                    <a:pt x="37229" y="1849260"/>
                    <a:pt x="0" y="1812031"/>
                    <a:pt x="0" y="1766107"/>
                  </a:cubicBezTo>
                  <a:lnTo>
                    <a:pt x="0" y="83153"/>
                  </a:lnTo>
                  <a:cubicBezTo>
                    <a:pt x="0" y="61099"/>
                    <a:pt x="8761" y="39949"/>
                    <a:pt x="24355" y="24355"/>
                  </a:cubicBezTo>
                  <a:cubicBezTo>
                    <a:pt x="39949" y="8761"/>
                    <a:pt x="61099" y="0"/>
                    <a:pt x="83153" y="0"/>
                  </a:cubicBezTo>
                  <a:close/>
                </a:path>
              </a:pathLst>
            </a:custGeom>
            <a:solidFill>
              <a:srgbClr val="0E6B84"/>
            </a:solidFill>
            <a:ln w="85725" cap="rnd">
              <a:solidFill>
                <a:srgbClr val="17AB54"/>
              </a:solidFill>
              <a:prstDash val="solid"/>
              <a:round/>
            </a:ln>
          </p:spPr>
          <p:txBody>
            <a:bodyPr/>
            <a:lstStyle/>
            <a:p>
              <a:endParaRPr lang="en-US"/>
            </a:p>
          </p:txBody>
        </p:sp>
        <p:sp>
          <p:nvSpPr>
            <p:cNvPr id="10" name="TextBox 10"/>
            <p:cNvSpPr txBox="1"/>
            <p:nvPr/>
          </p:nvSpPr>
          <p:spPr>
            <a:xfrm>
              <a:off x="0" y="-47625"/>
              <a:ext cx="1250588" cy="1896885"/>
            </a:xfrm>
            <a:prstGeom prst="rect">
              <a:avLst/>
            </a:prstGeom>
          </p:spPr>
          <p:txBody>
            <a:bodyPr lIns="50800" tIns="50800" rIns="50800" bIns="50800" rtlCol="0" anchor="ctr"/>
            <a:lstStyle/>
            <a:p>
              <a:pPr algn="ctr">
                <a:lnSpc>
                  <a:spcPts val="3079"/>
                </a:lnSpc>
              </a:pPr>
              <a:endParaRPr/>
            </a:p>
          </p:txBody>
        </p:sp>
      </p:grpSp>
      <p:sp>
        <p:nvSpPr>
          <p:cNvPr id="11" name="Freeform 11"/>
          <p:cNvSpPr/>
          <p:nvPr/>
        </p:nvSpPr>
        <p:spPr>
          <a:xfrm>
            <a:off x="11935384" y="5597082"/>
            <a:ext cx="892221" cy="547600"/>
          </a:xfrm>
          <a:custGeom>
            <a:avLst/>
            <a:gdLst/>
            <a:ahLst/>
            <a:cxnLst/>
            <a:rect l="l" t="t" r="r" b="b"/>
            <a:pathLst>
              <a:path w="892221" h="547600">
                <a:moveTo>
                  <a:pt x="0" y="0"/>
                </a:moveTo>
                <a:lnTo>
                  <a:pt x="892220" y="0"/>
                </a:lnTo>
                <a:lnTo>
                  <a:pt x="892220" y="547601"/>
                </a:lnTo>
                <a:lnTo>
                  <a:pt x="0" y="547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5625319" y="5348002"/>
            <a:ext cx="960864" cy="960864"/>
          </a:xfrm>
          <a:custGeom>
            <a:avLst/>
            <a:gdLst/>
            <a:ahLst/>
            <a:cxnLst/>
            <a:rect l="l" t="t" r="r" b="b"/>
            <a:pathLst>
              <a:path w="960864" h="960864">
                <a:moveTo>
                  <a:pt x="0" y="0"/>
                </a:moveTo>
                <a:lnTo>
                  <a:pt x="960864" y="0"/>
                </a:lnTo>
                <a:lnTo>
                  <a:pt x="960864" y="960864"/>
                </a:lnTo>
                <a:lnTo>
                  <a:pt x="0" y="960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069594" y="5509245"/>
            <a:ext cx="3650680" cy="571705"/>
          </a:xfrm>
          <a:prstGeom prst="rect">
            <a:avLst/>
          </a:prstGeom>
        </p:spPr>
        <p:txBody>
          <a:bodyPr lIns="0" tIns="0" rIns="0" bIns="0" rtlCol="0" anchor="t">
            <a:spAutoFit/>
          </a:bodyPr>
          <a:lstStyle/>
          <a:p>
            <a:pPr algn="ctr">
              <a:lnSpc>
                <a:spcPts val="4713"/>
              </a:lnSpc>
            </a:pPr>
            <a:r>
              <a:rPr lang="en-US" sz="3366">
                <a:solidFill>
                  <a:srgbClr val="FFFFFF"/>
                </a:solidFill>
                <a:latin typeface="TT Commons Pro Bold"/>
              </a:rPr>
              <a:t>Feature</a:t>
            </a:r>
          </a:p>
        </p:txBody>
      </p:sp>
      <p:sp>
        <p:nvSpPr>
          <p:cNvPr id="14" name="TextBox 14"/>
          <p:cNvSpPr txBox="1"/>
          <p:nvPr/>
        </p:nvSpPr>
        <p:spPr>
          <a:xfrm>
            <a:off x="7174521" y="4808577"/>
            <a:ext cx="4390802" cy="2933905"/>
          </a:xfrm>
          <a:prstGeom prst="rect">
            <a:avLst/>
          </a:prstGeom>
        </p:spPr>
        <p:txBody>
          <a:bodyPr lIns="0" tIns="0" rIns="0" bIns="0" rtlCol="0" anchor="t">
            <a:spAutoFit/>
          </a:bodyPr>
          <a:lstStyle/>
          <a:p>
            <a:pPr algn="ctr">
              <a:lnSpc>
                <a:spcPts val="4713"/>
              </a:lnSpc>
            </a:pPr>
            <a:r>
              <a:rPr lang="en-US" sz="3366">
                <a:solidFill>
                  <a:srgbClr val="FFFFFF"/>
                </a:solidFill>
                <a:latin typeface="TT Commons Pro Bold"/>
              </a:rPr>
              <a:t>Logistic Regression</a:t>
            </a:r>
          </a:p>
          <a:p>
            <a:pPr algn="ctr">
              <a:lnSpc>
                <a:spcPts val="4713"/>
              </a:lnSpc>
            </a:pPr>
            <a:r>
              <a:rPr lang="en-US" sz="3366">
                <a:solidFill>
                  <a:srgbClr val="FFFFFF"/>
                </a:solidFill>
                <a:latin typeface="TT Commons Pro Bold"/>
              </a:rPr>
              <a:t>Decision Tree</a:t>
            </a:r>
          </a:p>
          <a:p>
            <a:pPr algn="ctr">
              <a:lnSpc>
                <a:spcPts val="4713"/>
              </a:lnSpc>
            </a:pPr>
            <a:r>
              <a:rPr lang="en-US" sz="3366">
                <a:solidFill>
                  <a:srgbClr val="FFFFFF"/>
                </a:solidFill>
                <a:latin typeface="TT Commons Pro Bold"/>
              </a:rPr>
              <a:t>Random Forest</a:t>
            </a:r>
          </a:p>
          <a:p>
            <a:pPr algn="ctr">
              <a:lnSpc>
                <a:spcPts val="4713"/>
              </a:lnSpc>
            </a:pPr>
            <a:r>
              <a:rPr lang="en-US" sz="3366">
                <a:solidFill>
                  <a:srgbClr val="FFFFFF"/>
                </a:solidFill>
                <a:latin typeface="TT Commons Pro Bold"/>
              </a:rPr>
              <a:t>XGBoost</a:t>
            </a:r>
          </a:p>
          <a:p>
            <a:pPr algn="ctr">
              <a:lnSpc>
                <a:spcPts val="4713"/>
              </a:lnSpc>
            </a:pPr>
            <a:endParaRPr lang="en-US" sz="3366">
              <a:solidFill>
                <a:srgbClr val="FFFFFF"/>
              </a:solidFill>
              <a:latin typeface="TT Commons Pro Bold"/>
            </a:endParaRPr>
          </a:p>
        </p:txBody>
      </p:sp>
      <p:sp>
        <p:nvSpPr>
          <p:cNvPr id="15" name="TextBox 15"/>
          <p:cNvSpPr txBox="1"/>
          <p:nvPr/>
        </p:nvSpPr>
        <p:spPr>
          <a:xfrm>
            <a:off x="13237179" y="5509245"/>
            <a:ext cx="4390802" cy="571705"/>
          </a:xfrm>
          <a:prstGeom prst="rect">
            <a:avLst/>
          </a:prstGeom>
        </p:spPr>
        <p:txBody>
          <a:bodyPr lIns="0" tIns="0" rIns="0" bIns="0" rtlCol="0" anchor="t">
            <a:spAutoFit/>
          </a:bodyPr>
          <a:lstStyle/>
          <a:p>
            <a:pPr algn="ctr">
              <a:lnSpc>
                <a:spcPts val="4713"/>
              </a:lnSpc>
            </a:pPr>
            <a:r>
              <a:rPr lang="en-US" sz="3366">
                <a:solidFill>
                  <a:srgbClr val="FFFFFF"/>
                </a:solidFill>
                <a:latin typeface="TT Commons Pro Bold"/>
              </a:rPr>
              <a:t>Churn</a:t>
            </a:r>
          </a:p>
        </p:txBody>
      </p:sp>
      <p:sp>
        <p:nvSpPr>
          <p:cNvPr id="16" name="TextBox 16"/>
          <p:cNvSpPr txBox="1"/>
          <p:nvPr/>
        </p:nvSpPr>
        <p:spPr>
          <a:xfrm>
            <a:off x="1484377" y="1718041"/>
            <a:ext cx="15771089" cy="464820"/>
          </a:xfrm>
          <a:prstGeom prst="rect">
            <a:avLst/>
          </a:prstGeom>
        </p:spPr>
        <p:txBody>
          <a:bodyPr lIns="0" tIns="0" rIns="0" bIns="0" rtlCol="0" anchor="t">
            <a:spAutoFit/>
          </a:bodyPr>
          <a:lstStyle/>
          <a:p>
            <a:pPr>
              <a:lnSpc>
                <a:spcPts val="3779"/>
              </a:lnSpc>
            </a:pPr>
            <a:r>
              <a:rPr lang="en-US" sz="2699">
                <a:solidFill>
                  <a:srgbClr val="000000"/>
                </a:solidFill>
                <a:latin typeface="TT Commons Pro Bold"/>
              </a:rPr>
              <a:t>I trained 4 models, which are proven to be effective, to predict churn</a:t>
            </a:r>
          </a:p>
        </p:txBody>
      </p:sp>
      <p:sp>
        <p:nvSpPr>
          <p:cNvPr id="17" name="Freeform 17"/>
          <p:cNvSpPr/>
          <p:nvPr/>
        </p:nvSpPr>
        <p:spPr>
          <a:xfrm rot="8693059" flipH="1">
            <a:off x="-2818418" y="-2707714"/>
            <a:ext cx="8454389" cy="5093770"/>
          </a:xfrm>
          <a:custGeom>
            <a:avLst/>
            <a:gdLst/>
            <a:ahLst/>
            <a:cxnLst/>
            <a:rect l="l" t="t" r="r" b="b"/>
            <a:pathLst>
              <a:path w="8454389" h="5093770">
                <a:moveTo>
                  <a:pt x="8454389" y="0"/>
                </a:moveTo>
                <a:lnTo>
                  <a:pt x="0" y="0"/>
                </a:lnTo>
                <a:lnTo>
                  <a:pt x="0" y="5093769"/>
                </a:lnTo>
                <a:lnTo>
                  <a:pt x="8454389" y="5093769"/>
                </a:lnTo>
                <a:lnTo>
                  <a:pt x="845438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rot="1919746" flipH="1" flipV="1">
            <a:off x="12659225"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9" name="Group 19"/>
          <p:cNvGrpSpPr/>
          <p:nvPr/>
        </p:nvGrpSpPr>
        <p:grpSpPr>
          <a:xfrm>
            <a:off x="4061137" y="9778518"/>
            <a:ext cx="10165725" cy="2652117"/>
            <a:chOff x="0" y="0"/>
            <a:chExt cx="2677393" cy="698500"/>
          </a:xfrm>
        </p:grpSpPr>
        <p:sp>
          <p:nvSpPr>
            <p:cNvPr id="20" name="Freeform 20"/>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en-US"/>
            </a:p>
          </p:txBody>
        </p:sp>
        <p:sp>
          <p:nvSpPr>
            <p:cNvPr id="21" name="TextBox 21"/>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744156" y="10026168"/>
            <a:ext cx="21323215" cy="2652117"/>
            <a:chOff x="0" y="0"/>
            <a:chExt cx="5615991" cy="698500"/>
          </a:xfrm>
        </p:grpSpPr>
        <p:sp>
          <p:nvSpPr>
            <p:cNvPr id="23" name="Freeform 2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en-US"/>
            </a:p>
          </p:txBody>
        </p:sp>
        <p:sp>
          <p:nvSpPr>
            <p:cNvPr id="24" name="TextBox 2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6081581" y="1009650"/>
            <a:ext cx="6124837" cy="625475"/>
          </a:xfrm>
          <a:prstGeom prst="rect">
            <a:avLst/>
          </a:prstGeom>
        </p:spPr>
        <p:txBody>
          <a:bodyPr lIns="0" tIns="0" rIns="0" bIns="0" rtlCol="0" anchor="t">
            <a:spAutoFit/>
          </a:bodyPr>
          <a:lstStyle/>
          <a:p>
            <a:pPr algn="ctr">
              <a:lnSpc>
                <a:spcPts val="4599"/>
              </a:lnSpc>
            </a:pPr>
            <a:r>
              <a:rPr lang="en-US" sz="3999">
                <a:solidFill>
                  <a:srgbClr val="000000"/>
                </a:solidFill>
                <a:latin typeface="Poppins Bold"/>
              </a:rPr>
              <a:t>Build Models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281029" flipH="1">
            <a:off x="-5402734" y="-3140118"/>
            <a:ext cx="12862869" cy="7749879"/>
          </a:xfrm>
          <a:custGeom>
            <a:avLst/>
            <a:gdLst/>
            <a:ahLst/>
            <a:cxnLst/>
            <a:rect l="l" t="t" r="r" b="b"/>
            <a:pathLst>
              <a:path w="12862869" h="7749879">
                <a:moveTo>
                  <a:pt x="12862868" y="0"/>
                </a:moveTo>
                <a:lnTo>
                  <a:pt x="0" y="0"/>
                </a:lnTo>
                <a:lnTo>
                  <a:pt x="0" y="7749878"/>
                </a:lnTo>
                <a:lnTo>
                  <a:pt x="12862868" y="7749878"/>
                </a:lnTo>
                <a:lnTo>
                  <a:pt x="128628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35688" y="7327354"/>
            <a:ext cx="7059736" cy="667258"/>
            <a:chOff x="0" y="0"/>
            <a:chExt cx="6449699" cy="609600"/>
          </a:xfrm>
        </p:grpSpPr>
        <p:sp>
          <p:nvSpPr>
            <p:cNvPr id="4" name="Freeform 4"/>
            <p:cNvSpPr/>
            <p:nvPr/>
          </p:nvSpPr>
          <p:spPr>
            <a:xfrm>
              <a:off x="0" y="0"/>
              <a:ext cx="6449699" cy="609600"/>
            </a:xfrm>
            <a:custGeom>
              <a:avLst/>
              <a:gdLst/>
              <a:ahLst/>
              <a:cxnLst/>
              <a:rect l="l" t="t" r="r" b="b"/>
              <a:pathLst>
                <a:path w="6449699" h="609600">
                  <a:moveTo>
                    <a:pt x="203200" y="0"/>
                  </a:moveTo>
                  <a:lnTo>
                    <a:pt x="6449699" y="0"/>
                  </a:lnTo>
                  <a:lnTo>
                    <a:pt x="6246499" y="609600"/>
                  </a:lnTo>
                  <a:lnTo>
                    <a:pt x="0" y="609600"/>
                  </a:lnTo>
                  <a:lnTo>
                    <a:pt x="203200" y="0"/>
                  </a:lnTo>
                  <a:close/>
                </a:path>
              </a:pathLst>
            </a:custGeom>
            <a:solidFill>
              <a:srgbClr val="0E6B84"/>
            </a:solidFill>
          </p:spPr>
          <p:txBody>
            <a:bodyPr/>
            <a:lstStyle/>
            <a:p>
              <a:endParaRPr lang="en-US"/>
            </a:p>
          </p:txBody>
        </p:sp>
        <p:sp>
          <p:nvSpPr>
            <p:cNvPr id="5" name="TextBox 5"/>
            <p:cNvSpPr txBox="1"/>
            <p:nvPr/>
          </p:nvSpPr>
          <p:spPr>
            <a:xfrm>
              <a:off x="101600" y="-66675"/>
              <a:ext cx="6246499" cy="67627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335688" y="5158841"/>
            <a:ext cx="7059736" cy="667258"/>
            <a:chOff x="0" y="0"/>
            <a:chExt cx="6449699" cy="609600"/>
          </a:xfrm>
        </p:grpSpPr>
        <p:sp>
          <p:nvSpPr>
            <p:cNvPr id="7" name="Freeform 7"/>
            <p:cNvSpPr/>
            <p:nvPr/>
          </p:nvSpPr>
          <p:spPr>
            <a:xfrm>
              <a:off x="0" y="0"/>
              <a:ext cx="6449699" cy="609600"/>
            </a:xfrm>
            <a:custGeom>
              <a:avLst/>
              <a:gdLst/>
              <a:ahLst/>
              <a:cxnLst/>
              <a:rect l="l" t="t" r="r" b="b"/>
              <a:pathLst>
                <a:path w="6449699" h="609600">
                  <a:moveTo>
                    <a:pt x="203200" y="0"/>
                  </a:moveTo>
                  <a:lnTo>
                    <a:pt x="6449699" y="0"/>
                  </a:lnTo>
                  <a:lnTo>
                    <a:pt x="6246499" y="609600"/>
                  </a:lnTo>
                  <a:lnTo>
                    <a:pt x="0" y="609600"/>
                  </a:lnTo>
                  <a:lnTo>
                    <a:pt x="203200" y="0"/>
                  </a:lnTo>
                  <a:close/>
                </a:path>
              </a:pathLst>
            </a:custGeom>
            <a:solidFill>
              <a:srgbClr val="0E6B84"/>
            </a:solidFill>
          </p:spPr>
          <p:txBody>
            <a:bodyPr/>
            <a:lstStyle/>
            <a:p>
              <a:endParaRPr lang="en-US"/>
            </a:p>
          </p:txBody>
        </p:sp>
        <p:sp>
          <p:nvSpPr>
            <p:cNvPr id="8" name="TextBox 8"/>
            <p:cNvSpPr txBox="1"/>
            <p:nvPr/>
          </p:nvSpPr>
          <p:spPr>
            <a:xfrm>
              <a:off x="101600" y="-66675"/>
              <a:ext cx="6246499" cy="67627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35688" y="6253616"/>
            <a:ext cx="7059736" cy="667258"/>
            <a:chOff x="0" y="0"/>
            <a:chExt cx="6449699" cy="609600"/>
          </a:xfrm>
        </p:grpSpPr>
        <p:sp>
          <p:nvSpPr>
            <p:cNvPr id="10" name="Freeform 10"/>
            <p:cNvSpPr/>
            <p:nvPr/>
          </p:nvSpPr>
          <p:spPr>
            <a:xfrm>
              <a:off x="0" y="0"/>
              <a:ext cx="6449699" cy="609600"/>
            </a:xfrm>
            <a:custGeom>
              <a:avLst/>
              <a:gdLst/>
              <a:ahLst/>
              <a:cxnLst/>
              <a:rect l="l" t="t" r="r" b="b"/>
              <a:pathLst>
                <a:path w="6449699" h="609600">
                  <a:moveTo>
                    <a:pt x="203200" y="0"/>
                  </a:moveTo>
                  <a:lnTo>
                    <a:pt x="6449699" y="0"/>
                  </a:lnTo>
                  <a:lnTo>
                    <a:pt x="6246499" y="609600"/>
                  </a:lnTo>
                  <a:lnTo>
                    <a:pt x="0" y="609600"/>
                  </a:lnTo>
                  <a:lnTo>
                    <a:pt x="203200" y="0"/>
                  </a:lnTo>
                  <a:close/>
                </a:path>
              </a:pathLst>
            </a:custGeom>
            <a:solidFill>
              <a:srgbClr val="0E6B84"/>
            </a:solidFill>
          </p:spPr>
          <p:txBody>
            <a:bodyPr/>
            <a:lstStyle/>
            <a:p>
              <a:endParaRPr lang="en-US"/>
            </a:p>
          </p:txBody>
        </p:sp>
        <p:sp>
          <p:nvSpPr>
            <p:cNvPr id="11" name="TextBox 11"/>
            <p:cNvSpPr txBox="1"/>
            <p:nvPr/>
          </p:nvSpPr>
          <p:spPr>
            <a:xfrm>
              <a:off x="101600" y="-66675"/>
              <a:ext cx="6246499" cy="67627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335688" y="8440824"/>
            <a:ext cx="7059736" cy="667258"/>
            <a:chOff x="0" y="0"/>
            <a:chExt cx="6449699" cy="609600"/>
          </a:xfrm>
        </p:grpSpPr>
        <p:sp>
          <p:nvSpPr>
            <p:cNvPr id="13" name="Freeform 13"/>
            <p:cNvSpPr/>
            <p:nvPr/>
          </p:nvSpPr>
          <p:spPr>
            <a:xfrm>
              <a:off x="0" y="0"/>
              <a:ext cx="6449699" cy="609600"/>
            </a:xfrm>
            <a:custGeom>
              <a:avLst/>
              <a:gdLst/>
              <a:ahLst/>
              <a:cxnLst/>
              <a:rect l="l" t="t" r="r" b="b"/>
              <a:pathLst>
                <a:path w="6449699" h="609600">
                  <a:moveTo>
                    <a:pt x="203200" y="0"/>
                  </a:moveTo>
                  <a:lnTo>
                    <a:pt x="6449699" y="0"/>
                  </a:lnTo>
                  <a:lnTo>
                    <a:pt x="6246499" y="609600"/>
                  </a:lnTo>
                  <a:lnTo>
                    <a:pt x="0" y="609600"/>
                  </a:lnTo>
                  <a:lnTo>
                    <a:pt x="203200" y="0"/>
                  </a:lnTo>
                  <a:close/>
                </a:path>
              </a:pathLst>
            </a:custGeom>
            <a:solidFill>
              <a:srgbClr val="0E6B84"/>
            </a:solidFill>
          </p:spPr>
          <p:txBody>
            <a:bodyPr/>
            <a:lstStyle/>
            <a:p>
              <a:endParaRPr lang="en-US"/>
            </a:p>
          </p:txBody>
        </p:sp>
        <p:sp>
          <p:nvSpPr>
            <p:cNvPr id="14" name="TextBox 14"/>
            <p:cNvSpPr txBox="1"/>
            <p:nvPr/>
          </p:nvSpPr>
          <p:spPr>
            <a:xfrm>
              <a:off x="101600" y="-66675"/>
              <a:ext cx="6246499" cy="676275"/>
            </a:xfrm>
            <a:prstGeom prst="rect">
              <a:avLst/>
            </a:prstGeom>
          </p:spPr>
          <p:txBody>
            <a:bodyPr lIns="50800" tIns="50800" rIns="50800" bIns="50800" rtlCol="0" anchor="ctr"/>
            <a:lstStyle/>
            <a:p>
              <a:pPr algn="ctr">
                <a:lnSpc>
                  <a:spcPts val="3359"/>
                </a:lnSpc>
              </a:pPr>
              <a:endParaRPr/>
            </a:p>
          </p:txBody>
        </p:sp>
      </p:grpSp>
      <p:sp>
        <p:nvSpPr>
          <p:cNvPr id="15" name="Freeform 15"/>
          <p:cNvSpPr/>
          <p:nvPr/>
        </p:nvSpPr>
        <p:spPr>
          <a:xfrm>
            <a:off x="10787932" y="-127598"/>
            <a:ext cx="5286354" cy="7048472"/>
          </a:xfrm>
          <a:custGeom>
            <a:avLst/>
            <a:gdLst/>
            <a:ahLst/>
            <a:cxnLst/>
            <a:rect l="l" t="t" r="r" b="b"/>
            <a:pathLst>
              <a:path w="5286354" h="7048472">
                <a:moveTo>
                  <a:pt x="0" y="0"/>
                </a:moveTo>
                <a:lnTo>
                  <a:pt x="5286354" y="0"/>
                </a:lnTo>
                <a:lnTo>
                  <a:pt x="5286354" y="7048472"/>
                </a:lnTo>
                <a:lnTo>
                  <a:pt x="0" y="7048472"/>
                </a:lnTo>
                <a:lnTo>
                  <a:pt x="0" y="0"/>
                </a:lnTo>
                <a:close/>
              </a:path>
            </a:pathLst>
          </a:custGeom>
          <a:blipFill>
            <a:blip r:embed="rId4"/>
            <a:stretch>
              <a:fillRect/>
            </a:stretch>
          </a:blipFill>
        </p:spPr>
        <p:txBody>
          <a:bodyPr/>
          <a:lstStyle/>
          <a:p>
            <a:endParaRPr lang="en-US"/>
          </a:p>
        </p:txBody>
      </p:sp>
      <p:grpSp>
        <p:nvGrpSpPr>
          <p:cNvPr id="16" name="Group 16"/>
          <p:cNvGrpSpPr/>
          <p:nvPr/>
        </p:nvGrpSpPr>
        <p:grpSpPr>
          <a:xfrm rot="2363628">
            <a:off x="12884784" y="-1138377"/>
            <a:ext cx="8378079" cy="17629616"/>
            <a:chOff x="0" y="0"/>
            <a:chExt cx="2206572" cy="4643191"/>
          </a:xfrm>
        </p:grpSpPr>
        <p:sp>
          <p:nvSpPr>
            <p:cNvPr id="17" name="Freeform 17"/>
            <p:cNvSpPr/>
            <p:nvPr/>
          </p:nvSpPr>
          <p:spPr>
            <a:xfrm>
              <a:off x="0" y="0"/>
              <a:ext cx="2206572" cy="4643191"/>
            </a:xfrm>
            <a:custGeom>
              <a:avLst/>
              <a:gdLst/>
              <a:ahLst/>
              <a:cxnLst/>
              <a:rect l="l" t="t" r="r" b="b"/>
              <a:pathLst>
                <a:path w="2206572" h="4643191">
                  <a:moveTo>
                    <a:pt x="0" y="0"/>
                  </a:moveTo>
                  <a:lnTo>
                    <a:pt x="2206572" y="0"/>
                  </a:lnTo>
                  <a:lnTo>
                    <a:pt x="2206572" y="4643191"/>
                  </a:lnTo>
                  <a:lnTo>
                    <a:pt x="0" y="4643191"/>
                  </a:lnTo>
                  <a:close/>
                </a:path>
              </a:pathLst>
            </a:custGeom>
            <a:solidFill>
              <a:srgbClr val="0E6B84"/>
            </a:solidFill>
          </p:spPr>
          <p:txBody>
            <a:bodyPr/>
            <a:lstStyle/>
            <a:p>
              <a:endParaRPr lang="en-US"/>
            </a:p>
          </p:txBody>
        </p:sp>
        <p:sp>
          <p:nvSpPr>
            <p:cNvPr id="18" name="TextBox 18"/>
            <p:cNvSpPr txBox="1"/>
            <p:nvPr/>
          </p:nvSpPr>
          <p:spPr>
            <a:xfrm>
              <a:off x="0" y="-57150"/>
              <a:ext cx="2206572" cy="4700341"/>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2377675">
            <a:off x="15540396" y="-3508750"/>
            <a:ext cx="5875076" cy="8731040"/>
            <a:chOff x="0" y="0"/>
            <a:chExt cx="1547345" cy="2299533"/>
          </a:xfrm>
        </p:grpSpPr>
        <p:sp>
          <p:nvSpPr>
            <p:cNvPr id="20" name="Freeform 20"/>
            <p:cNvSpPr/>
            <p:nvPr/>
          </p:nvSpPr>
          <p:spPr>
            <a:xfrm>
              <a:off x="0" y="0"/>
              <a:ext cx="1547345" cy="2299533"/>
            </a:xfrm>
            <a:custGeom>
              <a:avLst/>
              <a:gdLst/>
              <a:ahLst/>
              <a:cxnLst/>
              <a:rect l="l" t="t" r="r" b="b"/>
              <a:pathLst>
                <a:path w="1547345" h="2299533">
                  <a:moveTo>
                    <a:pt x="0" y="0"/>
                  </a:moveTo>
                  <a:lnTo>
                    <a:pt x="1547345" y="0"/>
                  </a:lnTo>
                  <a:lnTo>
                    <a:pt x="1547345" y="2299533"/>
                  </a:lnTo>
                  <a:lnTo>
                    <a:pt x="0" y="2299533"/>
                  </a:lnTo>
                  <a:close/>
                </a:path>
              </a:pathLst>
            </a:custGeom>
            <a:solidFill>
              <a:srgbClr val="269BBB"/>
            </a:solidFill>
          </p:spPr>
          <p:txBody>
            <a:bodyPr/>
            <a:lstStyle/>
            <a:p>
              <a:endParaRPr lang="en-US"/>
            </a:p>
          </p:txBody>
        </p:sp>
        <p:sp>
          <p:nvSpPr>
            <p:cNvPr id="21" name="TextBox 21"/>
            <p:cNvSpPr txBox="1"/>
            <p:nvPr/>
          </p:nvSpPr>
          <p:spPr>
            <a:xfrm>
              <a:off x="0" y="-57150"/>
              <a:ext cx="1547345" cy="235668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2766724">
            <a:off x="10096837" y="-8092502"/>
            <a:ext cx="5875076" cy="8731040"/>
            <a:chOff x="0" y="0"/>
            <a:chExt cx="1547345" cy="2299533"/>
          </a:xfrm>
        </p:grpSpPr>
        <p:sp>
          <p:nvSpPr>
            <p:cNvPr id="23" name="Freeform 23"/>
            <p:cNvSpPr/>
            <p:nvPr/>
          </p:nvSpPr>
          <p:spPr>
            <a:xfrm>
              <a:off x="0" y="0"/>
              <a:ext cx="1547345" cy="2299533"/>
            </a:xfrm>
            <a:custGeom>
              <a:avLst/>
              <a:gdLst/>
              <a:ahLst/>
              <a:cxnLst/>
              <a:rect l="l" t="t" r="r" b="b"/>
              <a:pathLst>
                <a:path w="1547345" h="2299533">
                  <a:moveTo>
                    <a:pt x="0" y="0"/>
                  </a:moveTo>
                  <a:lnTo>
                    <a:pt x="1547345" y="0"/>
                  </a:lnTo>
                  <a:lnTo>
                    <a:pt x="1547345" y="2299533"/>
                  </a:lnTo>
                  <a:lnTo>
                    <a:pt x="0" y="2299533"/>
                  </a:lnTo>
                  <a:close/>
                </a:path>
              </a:pathLst>
            </a:custGeom>
            <a:solidFill>
              <a:srgbClr val="0E6B84"/>
            </a:solidFill>
          </p:spPr>
          <p:txBody>
            <a:bodyPr/>
            <a:lstStyle/>
            <a:p>
              <a:endParaRPr lang="en-US"/>
            </a:p>
          </p:txBody>
        </p:sp>
        <p:sp>
          <p:nvSpPr>
            <p:cNvPr id="24" name="TextBox 24"/>
            <p:cNvSpPr txBox="1"/>
            <p:nvPr/>
          </p:nvSpPr>
          <p:spPr>
            <a:xfrm>
              <a:off x="0" y="-57150"/>
              <a:ext cx="1547345" cy="2356683"/>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037773" y="5015230"/>
            <a:ext cx="938336" cy="938336"/>
          </a:xfrm>
          <a:custGeom>
            <a:avLst/>
            <a:gdLst/>
            <a:ahLst/>
            <a:cxnLst/>
            <a:rect l="l" t="t" r="r" b="b"/>
            <a:pathLst>
              <a:path w="938336" h="938336">
                <a:moveTo>
                  <a:pt x="0" y="0"/>
                </a:moveTo>
                <a:lnTo>
                  <a:pt x="938336" y="0"/>
                </a:lnTo>
                <a:lnTo>
                  <a:pt x="938336" y="938336"/>
                </a:lnTo>
                <a:lnTo>
                  <a:pt x="0" y="9383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Freeform 26"/>
          <p:cNvSpPr/>
          <p:nvPr/>
        </p:nvSpPr>
        <p:spPr>
          <a:xfrm>
            <a:off x="1046846" y="6107690"/>
            <a:ext cx="929263" cy="929263"/>
          </a:xfrm>
          <a:custGeom>
            <a:avLst/>
            <a:gdLst/>
            <a:ahLst/>
            <a:cxnLst/>
            <a:rect l="l" t="t" r="r" b="b"/>
            <a:pathLst>
              <a:path w="929263" h="929263">
                <a:moveTo>
                  <a:pt x="0" y="0"/>
                </a:moveTo>
                <a:lnTo>
                  <a:pt x="929263" y="0"/>
                </a:lnTo>
                <a:lnTo>
                  <a:pt x="929263" y="929263"/>
                </a:lnTo>
                <a:lnTo>
                  <a:pt x="0" y="929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7" name="Freeform 27"/>
          <p:cNvSpPr/>
          <p:nvPr/>
        </p:nvSpPr>
        <p:spPr>
          <a:xfrm>
            <a:off x="1046846" y="8314358"/>
            <a:ext cx="920191" cy="920191"/>
          </a:xfrm>
          <a:custGeom>
            <a:avLst/>
            <a:gdLst/>
            <a:ahLst/>
            <a:cxnLst/>
            <a:rect l="l" t="t" r="r" b="b"/>
            <a:pathLst>
              <a:path w="920191" h="920191">
                <a:moveTo>
                  <a:pt x="0" y="0"/>
                </a:moveTo>
                <a:lnTo>
                  <a:pt x="920190" y="0"/>
                </a:lnTo>
                <a:lnTo>
                  <a:pt x="920190" y="920191"/>
                </a:lnTo>
                <a:lnTo>
                  <a:pt x="0" y="9201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8" name="Freeform 28"/>
          <p:cNvSpPr/>
          <p:nvPr/>
        </p:nvSpPr>
        <p:spPr>
          <a:xfrm>
            <a:off x="1046846" y="7185203"/>
            <a:ext cx="920191" cy="920191"/>
          </a:xfrm>
          <a:custGeom>
            <a:avLst/>
            <a:gdLst/>
            <a:ahLst/>
            <a:cxnLst/>
            <a:rect l="l" t="t" r="r" b="b"/>
            <a:pathLst>
              <a:path w="920191" h="920191">
                <a:moveTo>
                  <a:pt x="0" y="0"/>
                </a:moveTo>
                <a:lnTo>
                  <a:pt x="920190" y="0"/>
                </a:lnTo>
                <a:lnTo>
                  <a:pt x="920190" y="920190"/>
                </a:lnTo>
                <a:lnTo>
                  <a:pt x="0" y="9201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9" name="TextBox 29"/>
          <p:cNvSpPr txBox="1"/>
          <p:nvPr/>
        </p:nvSpPr>
        <p:spPr>
          <a:xfrm>
            <a:off x="1171345" y="3147586"/>
            <a:ext cx="9236106" cy="1273175"/>
          </a:xfrm>
          <a:prstGeom prst="rect">
            <a:avLst/>
          </a:prstGeom>
        </p:spPr>
        <p:txBody>
          <a:bodyPr lIns="0" tIns="0" rIns="0" bIns="0" rtlCol="0" anchor="t">
            <a:spAutoFit/>
          </a:bodyPr>
          <a:lstStyle/>
          <a:p>
            <a:pPr>
              <a:lnSpc>
                <a:spcPts val="6299"/>
              </a:lnSpc>
            </a:pPr>
            <a:r>
              <a:rPr lang="en-US" sz="4500" dirty="0">
                <a:solidFill>
                  <a:srgbClr val="000000"/>
                </a:solidFill>
                <a:latin typeface="Poppins Bold"/>
              </a:rPr>
              <a:t>Bui </a:t>
            </a:r>
            <a:r>
              <a:rPr lang="en-US" sz="4500" dirty="0" err="1">
                <a:solidFill>
                  <a:srgbClr val="000000"/>
                </a:solidFill>
                <a:latin typeface="Poppins Bold"/>
              </a:rPr>
              <a:t>Thi</a:t>
            </a:r>
            <a:r>
              <a:rPr lang="en-US" sz="4500" dirty="0">
                <a:solidFill>
                  <a:srgbClr val="000000"/>
                </a:solidFill>
                <a:latin typeface="Poppins Bold"/>
              </a:rPr>
              <a:t> Thanh Ngan</a:t>
            </a:r>
          </a:p>
          <a:p>
            <a:pPr>
              <a:lnSpc>
                <a:spcPts val="3499"/>
              </a:lnSpc>
              <a:spcBef>
                <a:spcPct val="0"/>
              </a:spcBef>
            </a:pPr>
            <a:r>
              <a:rPr lang="en-US" sz="2499" dirty="0">
                <a:solidFill>
                  <a:srgbClr val="000000"/>
                </a:solidFill>
                <a:latin typeface="Poppins"/>
              </a:rPr>
              <a:t>Apply for Data Analyst Intern</a:t>
            </a:r>
          </a:p>
        </p:txBody>
      </p:sp>
      <p:sp>
        <p:nvSpPr>
          <p:cNvPr id="30" name="TextBox 30"/>
          <p:cNvSpPr txBox="1"/>
          <p:nvPr/>
        </p:nvSpPr>
        <p:spPr>
          <a:xfrm>
            <a:off x="2048770" y="7348810"/>
            <a:ext cx="5459384" cy="516775"/>
          </a:xfrm>
          <a:prstGeom prst="rect">
            <a:avLst/>
          </a:prstGeom>
        </p:spPr>
        <p:txBody>
          <a:bodyPr lIns="0" tIns="0" rIns="0" bIns="0" rtlCol="0" anchor="t">
            <a:spAutoFit/>
          </a:bodyPr>
          <a:lstStyle/>
          <a:p>
            <a:pPr>
              <a:lnSpc>
                <a:spcPts val="4066"/>
              </a:lnSpc>
              <a:spcBef>
                <a:spcPct val="0"/>
              </a:spcBef>
            </a:pPr>
            <a:r>
              <a:rPr lang="en-US" sz="2904">
                <a:solidFill>
                  <a:srgbClr val="FFFFFF"/>
                </a:solidFill>
                <a:latin typeface="Poppins Semi-Bold"/>
              </a:rPr>
              <a:t>bingn285gmail.com</a:t>
            </a:r>
          </a:p>
        </p:txBody>
      </p:sp>
      <p:sp>
        <p:nvSpPr>
          <p:cNvPr id="31" name="TextBox 31"/>
          <p:cNvSpPr txBox="1"/>
          <p:nvPr/>
        </p:nvSpPr>
        <p:spPr>
          <a:xfrm>
            <a:off x="2048770" y="8477966"/>
            <a:ext cx="6346654" cy="516775"/>
          </a:xfrm>
          <a:prstGeom prst="rect">
            <a:avLst/>
          </a:prstGeom>
        </p:spPr>
        <p:txBody>
          <a:bodyPr lIns="0" tIns="0" rIns="0" bIns="0" rtlCol="0" anchor="t">
            <a:spAutoFit/>
          </a:bodyPr>
          <a:lstStyle/>
          <a:p>
            <a:pPr>
              <a:lnSpc>
                <a:spcPts val="4066"/>
              </a:lnSpc>
              <a:spcBef>
                <a:spcPct val="0"/>
              </a:spcBef>
            </a:pPr>
            <a:r>
              <a:rPr lang="en-US" sz="2904">
                <a:solidFill>
                  <a:srgbClr val="FFFFFF"/>
                </a:solidFill>
                <a:latin typeface="Poppins Semi-Bold"/>
              </a:rPr>
              <a:t>Go Vap District, Ho Chi Minh City</a:t>
            </a:r>
          </a:p>
        </p:txBody>
      </p:sp>
      <p:sp>
        <p:nvSpPr>
          <p:cNvPr id="32" name="TextBox 32"/>
          <p:cNvSpPr txBox="1"/>
          <p:nvPr/>
        </p:nvSpPr>
        <p:spPr>
          <a:xfrm>
            <a:off x="2048770" y="5195983"/>
            <a:ext cx="3286148" cy="516775"/>
          </a:xfrm>
          <a:prstGeom prst="rect">
            <a:avLst/>
          </a:prstGeom>
        </p:spPr>
        <p:txBody>
          <a:bodyPr lIns="0" tIns="0" rIns="0" bIns="0" rtlCol="0" anchor="t">
            <a:spAutoFit/>
          </a:bodyPr>
          <a:lstStyle/>
          <a:p>
            <a:pPr>
              <a:lnSpc>
                <a:spcPts val="4066"/>
              </a:lnSpc>
              <a:spcBef>
                <a:spcPct val="0"/>
              </a:spcBef>
            </a:pPr>
            <a:r>
              <a:rPr lang="en-US" sz="2904" dirty="0">
                <a:solidFill>
                  <a:srgbClr val="FFFFFF"/>
                </a:solidFill>
                <a:latin typeface="Poppins Semi-Bold"/>
              </a:rPr>
              <a:t>0588314574</a:t>
            </a:r>
          </a:p>
        </p:txBody>
      </p:sp>
      <p:sp>
        <p:nvSpPr>
          <p:cNvPr id="33" name="TextBox 33"/>
          <p:cNvSpPr txBox="1"/>
          <p:nvPr/>
        </p:nvSpPr>
        <p:spPr>
          <a:xfrm>
            <a:off x="2048770" y="6248604"/>
            <a:ext cx="5949525" cy="516775"/>
          </a:xfrm>
          <a:prstGeom prst="rect">
            <a:avLst/>
          </a:prstGeom>
        </p:spPr>
        <p:txBody>
          <a:bodyPr lIns="0" tIns="0" rIns="0" bIns="0" rtlCol="0" anchor="t">
            <a:spAutoFit/>
          </a:bodyPr>
          <a:lstStyle/>
          <a:p>
            <a:pPr>
              <a:lnSpc>
                <a:spcPts val="4066"/>
              </a:lnSpc>
              <a:spcBef>
                <a:spcPct val="0"/>
              </a:spcBef>
            </a:pPr>
            <a:r>
              <a:rPr lang="en-US" sz="2904" dirty="0">
                <a:solidFill>
                  <a:srgbClr val="FFFFFF"/>
                </a:solidFill>
                <a:latin typeface="Poppins Semi-Bold"/>
              </a:rPr>
              <a:t>https://github.com/TNgan287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1000"/>
                                        <p:tgtEl>
                                          <p:spTgt spid="29">
                                            <p:txEl>
                                              <p:pRg st="0" end="0"/>
                                            </p:txEl>
                                          </p:spTgt>
                                        </p:tgtEl>
                                      </p:cBhvr>
                                    </p:animEffect>
                                    <p:anim calcmode="lin" valueType="num">
                                      <p:cBhvr>
                                        <p:cTn id="8"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1000"/>
                                        <p:tgtEl>
                                          <p:spTgt spid="29">
                                            <p:txEl>
                                              <p:pRg st="1" end="1"/>
                                            </p:txEl>
                                          </p:spTgt>
                                        </p:tgtEl>
                                      </p:cBhvr>
                                    </p:animEffect>
                                    <p:anim calcmode="lin" valueType="num">
                                      <p:cBhvr>
                                        <p:cTn id="13"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p:bldP spid="31" grpId="0"/>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70455" flipH="1">
            <a:off x="-4740541" y="-2571710"/>
            <a:ext cx="12862869" cy="7749879"/>
          </a:xfrm>
          <a:custGeom>
            <a:avLst/>
            <a:gdLst/>
            <a:ahLst/>
            <a:cxnLst/>
            <a:rect l="l" t="t" r="r" b="b"/>
            <a:pathLst>
              <a:path w="12862869" h="7749879">
                <a:moveTo>
                  <a:pt x="12862869" y="0"/>
                </a:moveTo>
                <a:lnTo>
                  <a:pt x="0" y="0"/>
                </a:lnTo>
                <a:lnTo>
                  <a:pt x="0" y="7749879"/>
                </a:lnTo>
                <a:lnTo>
                  <a:pt x="12862869" y="7749879"/>
                </a:lnTo>
                <a:lnTo>
                  <a:pt x="128628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356655" flipH="1" flipV="1">
            <a:off x="10143169" y="-2530751"/>
            <a:ext cx="12862869" cy="7749879"/>
          </a:xfrm>
          <a:custGeom>
            <a:avLst/>
            <a:gdLst/>
            <a:ahLst/>
            <a:cxnLst/>
            <a:rect l="l" t="t" r="r" b="b"/>
            <a:pathLst>
              <a:path w="12862869" h="7749879">
                <a:moveTo>
                  <a:pt x="12862869" y="7749878"/>
                </a:moveTo>
                <a:lnTo>
                  <a:pt x="0" y="7749878"/>
                </a:lnTo>
                <a:lnTo>
                  <a:pt x="0" y="0"/>
                </a:lnTo>
                <a:lnTo>
                  <a:pt x="12862869" y="0"/>
                </a:lnTo>
                <a:lnTo>
                  <a:pt x="12862869" y="774987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44156" y="10026168"/>
            <a:ext cx="21323215" cy="2652117"/>
            <a:chOff x="0" y="0"/>
            <a:chExt cx="5615991" cy="698500"/>
          </a:xfrm>
        </p:grpSpPr>
        <p:sp>
          <p:nvSpPr>
            <p:cNvPr id="5" name="Freeform 5"/>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en-US"/>
            </a:p>
          </p:txBody>
        </p:sp>
        <p:sp>
          <p:nvSpPr>
            <p:cNvPr id="6" name="TextBox 6"/>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061137" y="9778518"/>
            <a:ext cx="10165725" cy="2652117"/>
            <a:chOff x="0" y="0"/>
            <a:chExt cx="2677393" cy="698500"/>
          </a:xfrm>
        </p:grpSpPr>
        <p:sp>
          <p:nvSpPr>
            <p:cNvPr id="8" name="Freeform 8"/>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en-US"/>
            </a:p>
          </p:txBody>
        </p:sp>
        <p:sp>
          <p:nvSpPr>
            <p:cNvPr id="9" name="TextBox 9"/>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3980366"/>
            <a:ext cx="4059172" cy="54292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Poppins Bold"/>
              </a:rPr>
              <a:t>Precision</a:t>
            </a:r>
          </a:p>
        </p:txBody>
      </p:sp>
      <p:sp>
        <p:nvSpPr>
          <p:cNvPr id="11" name="TextBox 11"/>
          <p:cNvSpPr txBox="1"/>
          <p:nvPr/>
        </p:nvSpPr>
        <p:spPr>
          <a:xfrm>
            <a:off x="1015791" y="4667250"/>
            <a:ext cx="4265581" cy="2257425"/>
          </a:xfrm>
          <a:prstGeom prst="rect">
            <a:avLst/>
          </a:prstGeom>
        </p:spPr>
        <p:txBody>
          <a:bodyPr lIns="0" tIns="0" rIns="0" bIns="0" rtlCol="0" anchor="t">
            <a:spAutoFit/>
          </a:bodyPr>
          <a:lstStyle/>
          <a:p>
            <a:pPr>
              <a:lnSpc>
                <a:spcPts val="3599"/>
              </a:lnSpc>
            </a:pPr>
            <a:r>
              <a:rPr lang="en-US" sz="2999">
                <a:solidFill>
                  <a:srgbClr val="000000"/>
                </a:solidFill>
                <a:latin typeface="Poppins"/>
              </a:rPr>
              <a:t>Precision is the ratio of correctly predicted positive observations to the total predicted positives.</a:t>
            </a:r>
          </a:p>
        </p:txBody>
      </p:sp>
      <p:sp>
        <p:nvSpPr>
          <p:cNvPr id="12" name="TextBox 12"/>
          <p:cNvSpPr txBox="1"/>
          <p:nvPr/>
        </p:nvSpPr>
        <p:spPr>
          <a:xfrm>
            <a:off x="13290825" y="3980366"/>
            <a:ext cx="3674249" cy="54292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Poppins Bold"/>
              </a:rPr>
              <a:t>F1-score</a:t>
            </a:r>
          </a:p>
        </p:txBody>
      </p:sp>
      <p:sp>
        <p:nvSpPr>
          <p:cNvPr id="13" name="TextBox 13"/>
          <p:cNvSpPr txBox="1"/>
          <p:nvPr/>
        </p:nvSpPr>
        <p:spPr>
          <a:xfrm>
            <a:off x="13377564" y="4657725"/>
            <a:ext cx="4265581" cy="1400175"/>
          </a:xfrm>
          <a:prstGeom prst="rect">
            <a:avLst/>
          </a:prstGeom>
        </p:spPr>
        <p:txBody>
          <a:bodyPr lIns="0" tIns="0" rIns="0" bIns="0" rtlCol="0" anchor="t">
            <a:spAutoFit/>
          </a:bodyPr>
          <a:lstStyle/>
          <a:p>
            <a:pPr>
              <a:lnSpc>
                <a:spcPts val="3600"/>
              </a:lnSpc>
            </a:pPr>
            <a:r>
              <a:rPr lang="en-US" sz="3000">
                <a:solidFill>
                  <a:srgbClr val="000000"/>
                </a:solidFill>
                <a:latin typeface="Poppins"/>
              </a:rPr>
              <a:t>F1-score is the harmonic mean of precision and recall.</a:t>
            </a:r>
          </a:p>
        </p:txBody>
      </p:sp>
      <p:sp>
        <p:nvSpPr>
          <p:cNvPr id="14" name="TextBox 14"/>
          <p:cNvSpPr txBox="1"/>
          <p:nvPr/>
        </p:nvSpPr>
        <p:spPr>
          <a:xfrm>
            <a:off x="7005397" y="3980366"/>
            <a:ext cx="4265581" cy="54292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Poppins Bold"/>
              </a:rPr>
              <a:t>Recall</a:t>
            </a:r>
          </a:p>
        </p:txBody>
      </p:sp>
      <p:sp>
        <p:nvSpPr>
          <p:cNvPr id="15" name="TextBox 15"/>
          <p:cNvSpPr txBox="1"/>
          <p:nvPr/>
        </p:nvSpPr>
        <p:spPr>
          <a:xfrm>
            <a:off x="7005397" y="4657725"/>
            <a:ext cx="4265581" cy="2314575"/>
          </a:xfrm>
          <a:prstGeom prst="rect">
            <a:avLst/>
          </a:prstGeom>
        </p:spPr>
        <p:txBody>
          <a:bodyPr lIns="0" tIns="0" rIns="0" bIns="0" rtlCol="0" anchor="t">
            <a:spAutoFit/>
          </a:bodyPr>
          <a:lstStyle/>
          <a:p>
            <a:pPr>
              <a:lnSpc>
                <a:spcPts val="3600"/>
              </a:lnSpc>
            </a:pPr>
            <a:r>
              <a:rPr lang="en-US" sz="3000">
                <a:solidFill>
                  <a:srgbClr val="000000"/>
                </a:solidFill>
                <a:latin typeface="Poppins"/>
              </a:rPr>
              <a:t>Recall is the ratio of correctly predicted positive observations to the all observations in the actual class.</a:t>
            </a:r>
          </a:p>
        </p:txBody>
      </p:sp>
      <p:grpSp>
        <p:nvGrpSpPr>
          <p:cNvPr id="16" name="Group 16"/>
          <p:cNvGrpSpPr/>
          <p:nvPr/>
        </p:nvGrpSpPr>
        <p:grpSpPr>
          <a:xfrm>
            <a:off x="929052" y="7677928"/>
            <a:ext cx="4439060" cy="1045418"/>
            <a:chOff x="0" y="0"/>
            <a:chExt cx="5918746" cy="1393891"/>
          </a:xfrm>
        </p:grpSpPr>
        <p:sp>
          <p:nvSpPr>
            <p:cNvPr id="17" name="TextBox 17"/>
            <p:cNvSpPr txBox="1"/>
            <p:nvPr/>
          </p:nvSpPr>
          <p:spPr>
            <a:xfrm>
              <a:off x="0" y="-38100"/>
              <a:ext cx="5687441" cy="537634"/>
            </a:xfrm>
            <a:prstGeom prst="rect">
              <a:avLst/>
            </a:prstGeom>
          </p:spPr>
          <p:txBody>
            <a:bodyPr lIns="0" tIns="0" rIns="0" bIns="0" rtlCol="0" anchor="t">
              <a:spAutoFit/>
            </a:bodyPr>
            <a:lstStyle/>
            <a:p>
              <a:pPr algn="ctr">
                <a:lnSpc>
                  <a:spcPts val="3499"/>
                </a:lnSpc>
              </a:pPr>
              <a:r>
                <a:rPr lang="en-US" sz="2499">
                  <a:solidFill>
                    <a:srgbClr val="000000"/>
                  </a:solidFill>
                  <a:latin typeface="Muli"/>
                </a:rPr>
                <a:t>True Positive</a:t>
              </a:r>
            </a:p>
          </p:txBody>
        </p:sp>
        <p:sp>
          <p:nvSpPr>
            <p:cNvPr id="18" name="TextBox 18"/>
            <p:cNvSpPr txBox="1"/>
            <p:nvPr/>
          </p:nvSpPr>
          <p:spPr>
            <a:xfrm>
              <a:off x="0" y="856257"/>
              <a:ext cx="5918746" cy="537634"/>
            </a:xfrm>
            <a:prstGeom prst="rect">
              <a:avLst/>
            </a:prstGeom>
          </p:spPr>
          <p:txBody>
            <a:bodyPr lIns="0" tIns="0" rIns="0" bIns="0" rtlCol="0" anchor="t">
              <a:spAutoFit/>
            </a:bodyPr>
            <a:lstStyle/>
            <a:p>
              <a:pPr algn="ctr">
                <a:lnSpc>
                  <a:spcPts val="3499"/>
                </a:lnSpc>
              </a:pPr>
              <a:r>
                <a:rPr lang="en-US" sz="2499">
                  <a:solidFill>
                    <a:srgbClr val="000000"/>
                  </a:solidFill>
                  <a:latin typeface="Muli"/>
                </a:rPr>
                <a:t>True Positive + False Positive</a:t>
              </a:r>
            </a:p>
          </p:txBody>
        </p:sp>
        <p:sp>
          <p:nvSpPr>
            <p:cNvPr id="19" name="AutoShape 19"/>
            <p:cNvSpPr/>
            <p:nvPr/>
          </p:nvSpPr>
          <p:spPr>
            <a:xfrm>
              <a:off x="132865" y="649393"/>
              <a:ext cx="5660264" cy="0"/>
            </a:xfrm>
            <a:prstGeom prst="line">
              <a:avLst/>
            </a:prstGeom>
            <a:ln w="25400" cap="flat">
              <a:solidFill>
                <a:srgbClr val="000000"/>
              </a:solidFill>
              <a:prstDash val="solid"/>
              <a:headEnd type="none" w="sm" len="sm"/>
              <a:tailEnd type="none" w="sm" len="sm"/>
            </a:ln>
          </p:spPr>
          <p:txBody>
            <a:bodyPr/>
            <a:lstStyle/>
            <a:p>
              <a:endParaRPr lang="en-US"/>
            </a:p>
          </p:txBody>
        </p:sp>
      </p:grpSp>
      <p:grpSp>
        <p:nvGrpSpPr>
          <p:cNvPr id="20" name="Group 20"/>
          <p:cNvGrpSpPr/>
          <p:nvPr/>
        </p:nvGrpSpPr>
        <p:grpSpPr>
          <a:xfrm>
            <a:off x="6924470" y="7677928"/>
            <a:ext cx="4439060" cy="1045418"/>
            <a:chOff x="0" y="0"/>
            <a:chExt cx="5918746" cy="1393891"/>
          </a:xfrm>
        </p:grpSpPr>
        <p:sp>
          <p:nvSpPr>
            <p:cNvPr id="21" name="TextBox 21"/>
            <p:cNvSpPr txBox="1"/>
            <p:nvPr/>
          </p:nvSpPr>
          <p:spPr>
            <a:xfrm>
              <a:off x="0" y="-38100"/>
              <a:ext cx="5687441" cy="537634"/>
            </a:xfrm>
            <a:prstGeom prst="rect">
              <a:avLst/>
            </a:prstGeom>
          </p:spPr>
          <p:txBody>
            <a:bodyPr lIns="0" tIns="0" rIns="0" bIns="0" rtlCol="0" anchor="t">
              <a:spAutoFit/>
            </a:bodyPr>
            <a:lstStyle/>
            <a:p>
              <a:pPr algn="ctr">
                <a:lnSpc>
                  <a:spcPts val="3499"/>
                </a:lnSpc>
              </a:pPr>
              <a:r>
                <a:rPr lang="en-US" sz="2499">
                  <a:solidFill>
                    <a:srgbClr val="000000"/>
                  </a:solidFill>
                  <a:latin typeface="Muli"/>
                </a:rPr>
                <a:t>True Positive</a:t>
              </a:r>
            </a:p>
          </p:txBody>
        </p:sp>
        <p:sp>
          <p:nvSpPr>
            <p:cNvPr id="22" name="TextBox 22"/>
            <p:cNvSpPr txBox="1"/>
            <p:nvPr/>
          </p:nvSpPr>
          <p:spPr>
            <a:xfrm>
              <a:off x="0" y="856257"/>
              <a:ext cx="5918746" cy="537634"/>
            </a:xfrm>
            <a:prstGeom prst="rect">
              <a:avLst/>
            </a:prstGeom>
          </p:spPr>
          <p:txBody>
            <a:bodyPr lIns="0" tIns="0" rIns="0" bIns="0" rtlCol="0" anchor="t">
              <a:spAutoFit/>
            </a:bodyPr>
            <a:lstStyle/>
            <a:p>
              <a:pPr algn="ctr">
                <a:lnSpc>
                  <a:spcPts val="3499"/>
                </a:lnSpc>
              </a:pPr>
              <a:r>
                <a:rPr lang="en-US" sz="2499">
                  <a:solidFill>
                    <a:srgbClr val="000000"/>
                  </a:solidFill>
                  <a:latin typeface="Muli"/>
                </a:rPr>
                <a:t>True Positive + False Negative</a:t>
              </a:r>
            </a:p>
          </p:txBody>
        </p:sp>
        <p:sp>
          <p:nvSpPr>
            <p:cNvPr id="23" name="AutoShape 23"/>
            <p:cNvSpPr/>
            <p:nvPr/>
          </p:nvSpPr>
          <p:spPr>
            <a:xfrm>
              <a:off x="132865" y="649393"/>
              <a:ext cx="5660264" cy="0"/>
            </a:xfrm>
            <a:prstGeom prst="line">
              <a:avLst/>
            </a:prstGeom>
            <a:ln w="25400" cap="flat">
              <a:solidFill>
                <a:srgbClr val="000000"/>
              </a:solidFill>
              <a:prstDash val="solid"/>
              <a:headEnd type="none" w="sm" len="sm"/>
              <a:tailEnd type="none" w="sm" len="sm"/>
            </a:ln>
          </p:spPr>
          <p:txBody>
            <a:bodyPr/>
            <a:lstStyle/>
            <a:p>
              <a:endParaRPr lang="en-US"/>
            </a:p>
          </p:txBody>
        </p:sp>
      </p:grpSp>
      <p:grpSp>
        <p:nvGrpSpPr>
          <p:cNvPr id="24" name="Group 24"/>
          <p:cNvGrpSpPr/>
          <p:nvPr/>
        </p:nvGrpSpPr>
        <p:grpSpPr>
          <a:xfrm>
            <a:off x="13290825" y="7677928"/>
            <a:ext cx="4439060" cy="1045418"/>
            <a:chOff x="0" y="0"/>
            <a:chExt cx="5918746" cy="1393891"/>
          </a:xfrm>
        </p:grpSpPr>
        <p:sp>
          <p:nvSpPr>
            <p:cNvPr id="25" name="TextBox 25"/>
            <p:cNvSpPr txBox="1"/>
            <p:nvPr/>
          </p:nvSpPr>
          <p:spPr>
            <a:xfrm>
              <a:off x="0" y="-38100"/>
              <a:ext cx="5687441" cy="537634"/>
            </a:xfrm>
            <a:prstGeom prst="rect">
              <a:avLst/>
            </a:prstGeom>
          </p:spPr>
          <p:txBody>
            <a:bodyPr lIns="0" tIns="0" rIns="0" bIns="0" rtlCol="0" anchor="t">
              <a:spAutoFit/>
            </a:bodyPr>
            <a:lstStyle/>
            <a:p>
              <a:pPr algn="ctr">
                <a:lnSpc>
                  <a:spcPts val="3499"/>
                </a:lnSpc>
              </a:pPr>
              <a:r>
                <a:rPr lang="en-US" sz="2499">
                  <a:solidFill>
                    <a:srgbClr val="000000"/>
                  </a:solidFill>
                  <a:latin typeface="Muli"/>
                </a:rPr>
                <a:t>Precision * Recall</a:t>
              </a:r>
            </a:p>
          </p:txBody>
        </p:sp>
        <p:sp>
          <p:nvSpPr>
            <p:cNvPr id="26" name="TextBox 26"/>
            <p:cNvSpPr txBox="1"/>
            <p:nvPr/>
          </p:nvSpPr>
          <p:spPr>
            <a:xfrm>
              <a:off x="0" y="856257"/>
              <a:ext cx="5918746" cy="537634"/>
            </a:xfrm>
            <a:prstGeom prst="rect">
              <a:avLst/>
            </a:prstGeom>
          </p:spPr>
          <p:txBody>
            <a:bodyPr lIns="0" tIns="0" rIns="0" bIns="0" rtlCol="0" anchor="t">
              <a:spAutoFit/>
            </a:bodyPr>
            <a:lstStyle/>
            <a:p>
              <a:pPr algn="ctr">
                <a:lnSpc>
                  <a:spcPts val="3499"/>
                </a:lnSpc>
              </a:pPr>
              <a:r>
                <a:rPr lang="en-US" sz="2499">
                  <a:solidFill>
                    <a:srgbClr val="000000"/>
                  </a:solidFill>
                  <a:latin typeface="Muli"/>
                </a:rPr>
                <a:t>Precision + Recall</a:t>
              </a:r>
            </a:p>
          </p:txBody>
        </p:sp>
        <p:sp>
          <p:nvSpPr>
            <p:cNvPr id="27" name="AutoShape 27"/>
            <p:cNvSpPr/>
            <p:nvPr/>
          </p:nvSpPr>
          <p:spPr>
            <a:xfrm>
              <a:off x="132865" y="649393"/>
              <a:ext cx="5660264" cy="0"/>
            </a:xfrm>
            <a:prstGeom prst="line">
              <a:avLst/>
            </a:prstGeom>
            <a:ln w="25400" cap="flat">
              <a:solidFill>
                <a:srgbClr val="000000"/>
              </a:solidFill>
              <a:prstDash val="solid"/>
              <a:headEnd type="none" w="sm" len="sm"/>
              <a:tailEnd type="none" w="sm" len="sm"/>
            </a:ln>
          </p:spPr>
          <p:txBody>
            <a:bodyPr/>
            <a:lstStyle/>
            <a:p>
              <a:endParaRPr lang="en-US"/>
            </a:p>
          </p:txBody>
        </p:sp>
      </p:grpSp>
      <p:sp>
        <p:nvSpPr>
          <p:cNvPr id="28" name="TextBox 28"/>
          <p:cNvSpPr txBox="1"/>
          <p:nvPr/>
        </p:nvSpPr>
        <p:spPr>
          <a:xfrm>
            <a:off x="12835292" y="7886630"/>
            <a:ext cx="455533" cy="570865"/>
          </a:xfrm>
          <a:prstGeom prst="rect">
            <a:avLst/>
          </a:prstGeom>
        </p:spPr>
        <p:txBody>
          <a:bodyPr lIns="0" tIns="0" rIns="0" bIns="0" rtlCol="0" anchor="t">
            <a:spAutoFit/>
          </a:bodyPr>
          <a:lstStyle/>
          <a:p>
            <a:pPr algn="ctr">
              <a:lnSpc>
                <a:spcPts val="4759"/>
              </a:lnSpc>
            </a:pPr>
            <a:r>
              <a:rPr lang="en-US" sz="3399">
                <a:solidFill>
                  <a:srgbClr val="000000"/>
                </a:solidFill>
                <a:latin typeface="Muli"/>
              </a:rPr>
              <a:t>2*</a:t>
            </a:r>
          </a:p>
        </p:txBody>
      </p:sp>
      <p:sp>
        <p:nvSpPr>
          <p:cNvPr id="29" name="TextBox 29"/>
          <p:cNvSpPr txBox="1"/>
          <p:nvPr/>
        </p:nvSpPr>
        <p:spPr>
          <a:xfrm>
            <a:off x="8429949" y="1590675"/>
            <a:ext cx="5304117"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Measurement</a:t>
            </a:r>
          </a:p>
        </p:txBody>
      </p:sp>
      <p:grpSp>
        <p:nvGrpSpPr>
          <p:cNvPr id="30" name="Group 30"/>
          <p:cNvGrpSpPr/>
          <p:nvPr/>
        </p:nvGrpSpPr>
        <p:grpSpPr>
          <a:xfrm>
            <a:off x="5292841" y="720902"/>
            <a:ext cx="2672997" cy="267299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3" name="Freeform 33"/>
          <p:cNvSpPr/>
          <p:nvPr/>
        </p:nvSpPr>
        <p:spPr>
          <a:xfrm>
            <a:off x="5868111" y="1289417"/>
            <a:ext cx="1604080" cy="1381514"/>
          </a:xfrm>
          <a:custGeom>
            <a:avLst/>
            <a:gdLst/>
            <a:ahLst/>
            <a:cxnLst/>
            <a:rect l="l" t="t" r="r" b="b"/>
            <a:pathLst>
              <a:path w="1604080" h="1381514">
                <a:moveTo>
                  <a:pt x="0" y="0"/>
                </a:moveTo>
                <a:lnTo>
                  <a:pt x="1604080" y="0"/>
                </a:lnTo>
                <a:lnTo>
                  <a:pt x="1604080" y="1381514"/>
                </a:lnTo>
                <a:lnTo>
                  <a:pt x="0" y="1381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70455" flipH="1">
            <a:off x="-4740541" y="-2571710"/>
            <a:ext cx="12862869" cy="7749879"/>
          </a:xfrm>
          <a:custGeom>
            <a:avLst/>
            <a:gdLst/>
            <a:ahLst/>
            <a:cxnLst/>
            <a:rect l="l" t="t" r="r" b="b"/>
            <a:pathLst>
              <a:path w="12862869" h="7749879">
                <a:moveTo>
                  <a:pt x="12862869" y="0"/>
                </a:moveTo>
                <a:lnTo>
                  <a:pt x="0" y="0"/>
                </a:lnTo>
                <a:lnTo>
                  <a:pt x="0" y="7749879"/>
                </a:lnTo>
                <a:lnTo>
                  <a:pt x="12862869" y="7749879"/>
                </a:lnTo>
                <a:lnTo>
                  <a:pt x="128628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356655" flipH="1" flipV="1">
            <a:off x="10143169" y="-2530751"/>
            <a:ext cx="12862869" cy="7749879"/>
          </a:xfrm>
          <a:custGeom>
            <a:avLst/>
            <a:gdLst/>
            <a:ahLst/>
            <a:cxnLst/>
            <a:rect l="l" t="t" r="r" b="b"/>
            <a:pathLst>
              <a:path w="12862869" h="7749879">
                <a:moveTo>
                  <a:pt x="12862869" y="7749878"/>
                </a:moveTo>
                <a:lnTo>
                  <a:pt x="0" y="7749878"/>
                </a:lnTo>
                <a:lnTo>
                  <a:pt x="0" y="0"/>
                </a:lnTo>
                <a:lnTo>
                  <a:pt x="12862869" y="0"/>
                </a:lnTo>
                <a:lnTo>
                  <a:pt x="12862869" y="774987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510524" y="1852670"/>
            <a:ext cx="4234982" cy="3569392"/>
          </a:xfrm>
          <a:custGeom>
            <a:avLst/>
            <a:gdLst/>
            <a:ahLst/>
            <a:cxnLst/>
            <a:rect l="l" t="t" r="r" b="b"/>
            <a:pathLst>
              <a:path w="4234982" h="3569392">
                <a:moveTo>
                  <a:pt x="0" y="0"/>
                </a:moveTo>
                <a:lnTo>
                  <a:pt x="4234982" y="0"/>
                </a:lnTo>
                <a:lnTo>
                  <a:pt x="4234982" y="3569392"/>
                </a:lnTo>
                <a:lnTo>
                  <a:pt x="0" y="3569392"/>
                </a:lnTo>
                <a:lnTo>
                  <a:pt x="0" y="0"/>
                </a:lnTo>
                <a:close/>
              </a:path>
            </a:pathLst>
          </a:custGeom>
          <a:blipFill>
            <a:blip r:embed="rId4"/>
            <a:stretch>
              <a:fillRect/>
            </a:stretch>
          </a:blipFill>
        </p:spPr>
        <p:txBody>
          <a:bodyPr/>
          <a:lstStyle/>
          <a:p>
            <a:endParaRPr lang="en-US"/>
          </a:p>
        </p:txBody>
      </p:sp>
      <p:sp>
        <p:nvSpPr>
          <p:cNvPr id="5" name="Freeform 5"/>
          <p:cNvSpPr/>
          <p:nvPr/>
        </p:nvSpPr>
        <p:spPr>
          <a:xfrm>
            <a:off x="9676027" y="1852670"/>
            <a:ext cx="4032800" cy="3569392"/>
          </a:xfrm>
          <a:custGeom>
            <a:avLst/>
            <a:gdLst/>
            <a:ahLst/>
            <a:cxnLst/>
            <a:rect l="l" t="t" r="r" b="b"/>
            <a:pathLst>
              <a:path w="4032800" h="3569392">
                <a:moveTo>
                  <a:pt x="0" y="0"/>
                </a:moveTo>
                <a:lnTo>
                  <a:pt x="4032800" y="0"/>
                </a:lnTo>
                <a:lnTo>
                  <a:pt x="4032800" y="3569392"/>
                </a:lnTo>
                <a:lnTo>
                  <a:pt x="0" y="3569392"/>
                </a:lnTo>
                <a:lnTo>
                  <a:pt x="0" y="0"/>
                </a:lnTo>
                <a:close/>
              </a:path>
            </a:pathLst>
          </a:custGeom>
          <a:blipFill>
            <a:blip r:embed="rId5"/>
            <a:stretch>
              <a:fillRect l="-2506" r="-2506"/>
            </a:stretch>
          </a:blipFill>
        </p:spPr>
        <p:txBody>
          <a:bodyPr/>
          <a:lstStyle/>
          <a:p>
            <a:endParaRPr lang="en-US"/>
          </a:p>
        </p:txBody>
      </p:sp>
      <p:sp>
        <p:nvSpPr>
          <p:cNvPr id="6" name="Freeform 6"/>
          <p:cNvSpPr/>
          <p:nvPr/>
        </p:nvSpPr>
        <p:spPr>
          <a:xfrm>
            <a:off x="3510524" y="6097066"/>
            <a:ext cx="4234982" cy="3569392"/>
          </a:xfrm>
          <a:custGeom>
            <a:avLst/>
            <a:gdLst/>
            <a:ahLst/>
            <a:cxnLst/>
            <a:rect l="l" t="t" r="r" b="b"/>
            <a:pathLst>
              <a:path w="4234982" h="3569392">
                <a:moveTo>
                  <a:pt x="0" y="0"/>
                </a:moveTo>
                <a:lnTo>
                  <a:pt x="4234982" y="0"/>
                </a:lnTo>
                <a:lnTo>
                  <a:pt x="4234982" y="3569392"/>
                </a:lnTo>
                <a:lnTo>
                  <a:pt x="0" y="3569392"/>
                </a:lnTo>
                <a:lnTo>
                  <a:pt x="0" y="0"/>
                </a:lnTo>
                <a:close/>
              </a:path>
            </a:pathLst>
          </a:custGeom>
          <a:blipFill>
            <a:blip r:embed="rId6"/>
            <a:stretch>
              <a:fillRect/>
            </a:stretch>
          </a:blipFill>
        </p:spPr>
        <p:txBody>
          <a:bodyPr/>
          <a:lstStyle/>
          <a:p>
            <a:endParaRPr lang="en-US"/>
          </a:p>
        </p:txBody>
      </p:sp>
      <p:sp>
        <p:nvSpPr>
          <p:cNvPr id="7" name="Freeform 7"/>
          <p:cNvSpPr/>
          <p:nvPr/>
        </p:nvSpPr>
        <p:spPr>
          <a:xfrm>
            <a:off x="9834856" y="6228792"/>
            <a:ext cx="3922404" cy="3305940"/>
          </a:xfrm>
          <a:custGeom>
            <a:avLst/>
            <a:gdLst/>
            <a:ahLst/>
            <a:cxnLst/>
            <a:rect l="l" t="t" r="r" b="b"/>
            <a:pathLst>
              <a:path w="3922404" h="3305940">
                <a:moveTo>
                  <a:pt x="0" y="0"/>
                </a:moveTo>
                <a:lnTo>
                  <a:pt x="3922405" y="0"/>
                </a:lnTo>
                <a:lnTo>
                  <a:pt x="3922405" y="3305940"/>
                </a:lnTo>
                <a:lnTo>
                  <a:pt x="0" y="330594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6388310" y="708400"/>
            <a:ext cx="5304117"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Confusion Matrix</a:t>
            </a:r>
          </a:p>
        </p:txBody>
      </p:sp>
      <p:sp>
        <p:nvSpPr>
          <p:cNvPr id="9" name="TextBox 9"/>
          <p:cNvSpPr txBox="1"/>
          <p:nvPr/>
        </p:nvSpPr>
        <p:spPr>
          <a:xfrm>
            <a:off x="3611615" y="5374437"/>
            <a:ext cx="4032800" cy="389255"/>
          </a:xfrm>
          <a:prstGeom prst="rect">
            <a:avLst/>
          </a:prstGeom>
        </p:spPr>
        <p:txBody>
          <a:bodyPr lIns="0" tIns="0" rIns="0" bIns="0" rtlCol="0" anchor="t">
            <a:spAutoFit/>
          </a:bodyPr>
          <a:lstStyle/>
          <a:p>
            <a:pPr algn="ctr">
              <a:lnSpc>
                <a:spcPts val="3220"/>
              </a:lnSpc>
            </a:pPr>
            <a:r>
              <a:rPr lang="en-US" sz="2300">
                <a:solidFill>
                  <a:srgbClr val="000000"/>
                </a:solidFill>
                <a:latin typeface="Muli"/>
              </a:rPr>
              <a:t>Logistic Regression</a:t>
            </a:r>
          </a:p>
        </p:txBody>
      </p:sp>
      <p:sp>
        <p:nvSpPr>
          <p:cNvPr id="10" name="TextBox 10"/>
          <p:cNvSpPr txBox="1"/>
          <p:nvPr/>
        </p:nvSpPr>
        <p:spPr>
          <a:xfrm>
            <a:off x="9779659" y="5374437"/>
            <a:ext cx="4032800" cy="389255"/>
          </a:xfrm>
          <a:prstGeom prst="rect">
            <a:avLst/>
          </a:prstGeom>
        </p:spPr>
        <p:txBody>
          <a:bodyPr lIns="0" tIns="0" rIns="0" bIns="0" rtlCol="0" anchor="t">
            <a:spAutoFit/>
          </a:bodyPr>
          <a:lstStyle/>
          <a:p>
            <a:pPr algn="ctr">
              <a:lnSpc>
                <a:spcPts val="3220"/>
              </a:lnSpc>
            </a:pPr>
            <a:r>
              <a:rPr lang="en-US" sz="2300">
                <a:solidFill>
                  <a:srgbClr val="000000"/>
                </a:solidFill>
                <a:latin typeface="Muli"/>
              </a:rPr>
              <a:t>XGBoost</a:t>
            </a:r>
          </a:p>
        </p:txBody>
      </p:sp>
      <p:sp>
        <p:nvSpPr>
          <p:cNvPr id="11" name="TextBox 11"/>
          <p:cNvSpPr txBox="1"/>
          <p:nvPr/>
        </p:nvSpPr>
        <p:spPr>
          <a:xfrm>
            <a:off x="3510524" y="9618833"/>
            <a:ext cx="4032800" cy="389255"/>
          </a:xfrm>
          <a:prstGeom prst="rect">
            <a:avLst/>
          </a:prstGeom>
        </p:spPr>
        <p:txBody>
          <a:bodyPr lIns="0" tIns="0" rIns="0" bIns="0" rtlCol="0" anchor="t">
            <a:spAutoFit/>
          </a:bodyPr>
          <a:lstStyle/>
          <a:p>
            <a:pPr algn="ctr">
              <a:lnSpc>
                <a:spcPts val="3220"/>
              </a:lnSpc>
            </a:pPr>
            <a:r>
              <a:rPr lang="en-US" sz="2300">
                <a:solidFill>
                  <a:srgbClr val="000000"/>
                </a:solidFill>
                <a:latin typeface="Muli"/>
              </a:rPr>
              <a:t>Random Forest</a:t>
            </a:r>
          </a:p>
        </p:txBody>
      </p:sp>
      <p:sp>
        <p:nvSpPr>
          <p:cNvPr id="12" name="TextBox 12"/>
          <p:cNvSpPr txBox="1"/>
          <p:nvPr/>
        </p:nvSpPr>
        <p:spPr>
          <a:xfrm>
            <a:off x="9779659" y="9618833"/>
            <a:ext cx="4032800" cy="389255"/>
          </a:xfrm>
          <a:prstGeom prst="rect">
            <a:avLst/>
          </a:prstGeom>
        </p:spPr>
        <p:txBody>
          <a:bodyPr lIns="0" tIns="0" rIns="0" bIns="0" rtlCol="0" anchor="t">
            <a:spAutoFit/>
          </a:bodyPr>
          <a:lstStyle/>
          <a:p>
            <a:pPr algn="ctr">
              <a:lnSpc>
                <a:spcPts val="3220"/>
              </a:lnSpc>
            </a:pPr>
            <a:r>
              <a:rPr lang="en-US" sz="2300">
                <a:solidFill>
                  <a:srgbClr val="000000"/>
                </a:solidFill>
                <a:latin typeface="Muli"/>
              </a:rPr>
              <a:t>Decision Tree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70455" flipH="1">
            <a:off x="-4740541" y="-2571710"/>
            <a:ext cx="12862869" cy="7749879"/>
          </a:xfrm>
          <a:custGeom>
            <a:avLst/>
            <a:gdLst/>
            <a:ahLst/>
            <a:cxnLst/>
            <a:rect l="l" t="t" r="r" b="b"/>
            <a:pathLst>
              <a:path w="12862869" h="7749879">
                <a:moveTo>
                  <a:pt x="12862869" y="0"/>
                </a:moveTo>
                <a:lnTo>
                  <a:pt x="0" y="0"/>
                </a:lnTo>
                <a:lnTo>
                  <a:pt x="0" y="7749879"/>
                </a:lnTo>
                <a:lnTo>
                  <a:pt x="12862869" y="7749879"/>
                </a:lnTo>
                <a:lnTo>
                  <a:pt x="128628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356655" flipH="1" flipV="1">
            <a:off x="10143169" y="-2530751"/>
            <a:ext cx="12862869" cy="7749879"/>
          </a:xfrm>
          <a:custGeom>
            <a:avLst/>
            <a:gdLst/>
            <a:ahLst/>
            <a:cxnLst/>
            <a:rect l="l" t="t" r="r" b="b"/>
            <a:pathLst>
              <a:path w="12862869" h="7749879">
                <a:moveTo>
                  <a:pt x="12862869" y="7749878"/>
                </a:moveTo>
                <a:lnTo>
                  <a:pt x="0" y="7749878"/>
                </a:lnTo>
                <a:lnTo>
                  <a:pt x="0" y="0"/>
                </a:lnTo>
                <a:lnTo>
                  <a:pt x="12862869" y="0"/>
                </a:lnTo>
                <a:lnTo>
                  <a:pt x="12862869" y="774987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44156" y="10026168"/>
            <a:ext cx="21323215" cy="2652117"/>
            <a:chOff x="0" y="0"/>
            <a:chExt cx="5615991" cy="698500"/>
          </a:xfrm>
        </p:grpSpPr>
        <p:sp>
          <p:nvSpPr>
            <p:cNvPr id="5" name="Freeform 5"/>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en-US"/>
            </a:p>
          </p:txBody>
        </p:sp>
        <p:sp>
          <p:nvSpPr>
            <p:cNvPr id="6" name="TextBox 6"/>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061137" y="9778518"/>
            <a:ext cx="10165725" cy="2652117"/>
            <a:chOff x="0" y="0"/>
            <a:chExt cx="2677393" cy="698500"/>
          </a:xfrm>
        </p:grpSpPr>
        <p:sp>
          <p:nvSpPr>
            <p:cNvPr id="8" name="Freeform 8"/>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en-US"/>
            </a:p>
          </p:txBody>
        </p:sp>
        <p:sp>
          <p:nvSpPr>
            <p:cNvPr id="9" name="TextBox 9"/>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934843" y="2876967"/>
            <a:ext cx="12418315" cy="6054573"/>
          </a:xfrm>
          <a:custGeom>
            <a:avLst/>
            <a:gdLst/>
            <a:ahLst/>
            <a:cxnLst/>
            <a:rect l="l" t="t" r="r" b="b"/>
            <a:pathLst>
              <a:path w="12418315" h="6054573">
                <a:moveTo>
                  <a:pt x="0" y="0"/>
                </a:moveTo>
                <a:lnTo>
                  <a:pt x="12418314" y="0"/>
                </a:lnTo>
                <a:lnTo>
                  <a:pt x="12418314" y="6054572"/>
                </a:lnTo>
                <a:lnTo>
                  <a:pt x="0" y="6054572"/>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491941" y="1220363"/>
            <a:ext cx="5304117"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Measurement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70455" flipH="1">
            <a:off x="-4740541" y="-2571710"/>
            <a:ext cx="12862869" cy="7749879"/>
          </a:xfrm>
          <a:custGeom>
            <a:avLst/>
            <a:gdLst/>
            <a:ahLst/>
            <a:cxnLst/>
            <a:rect l="l" t="t" r="r" b="b"/>
            <a:pathLst>
              <a:path w="12862869" h="7749879">
                <a:moveTo>
                  <a:pt x="12862869" y="0"/>
                </a:moveTo>
                <a:lnTo>
                  <a:pt x="0" y="0"/>
                </a:lnTo>
                <a:lnTo>
                  <a:pt x="0" y="7749879"/>
                </a:lnTo>
                <a:lnTo>
                  <a:pt x="12862869" y="7749879"/>
                </a:lnTo>
                <a:lnTo>
                  <a:pt x="128628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356655" flipH="1" flipV="1">
            <a:off x="10143169" y="-2530751"/>
            <a:ext cx="12862869" cy="7749879"/>
          </a:xfrm>
          <a:custGeom>
            <a:avLst/>
            <a:gdLst/>
            <a:ahLst/>
            <a:cxnLst/>
            <a:rect l="l" t="t" r="r" b="b"/>
            <a:pathLst>
              <a:path w="12862869" h="7749879">
                <a:moveTo>
                  <a:pt x="12862869" y="7749878"/>
                </a:moveTo>
                <a:lnTo>
                  <a:pt x="0" y="7749878"/>
                </a:lnTo>
                <a:lnTo>
                  <a:pt x="0" y="0"/>
                </a:lnTo>
                <a:lnTo>
                  <a:pt x="12862869" y="0"/>
                </a:lnTo>
                <a:lnTo>
                  <a:pt x="12862869" y="774987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44156" y="10026168"/>
            <a:ext cx="21323215" cy="2652117"/>
            <a:chOff x="0" y="0"/>
            <a:chExt cx="5615991" cy="698500"/>
          </a:xfrm>
        </p:grpSpPr>
        <p:sp>
          <p:nvSpPr>
            <p:cNvPr id="5" name="Freeform 5"/>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en-US"/>
            </a:p>
          </p:txBody>
        </p:sp>
        <p:sp>
          <p:nvSpPr>
            <p:cNvPr id="6" name="TextBox 6"/>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061137" y="9778518"/>
            <a:ext cx="10165725" cy="2652117"/>
            <a:chOff x="0" y="0"/>
            <a:chExt cx="2677393" cy="698500"/>
          </a:xfrm>
        </p:grpSpPr>
        <p:sp>
          <p:nvSpPr>
            <p:cNvPr id="8" name="Freeform 8"/>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en-US"/>
            </a:p>
          </p:txBody>
        </p:sp>
        <p:sp>
          <p:nvSpPr>
            <p:cNvPr id="9" name="TextBox 9"/>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091233" y="2842231"/>
            <a:ext cx="12469596" cy="6124044"/>
          </a:xfrm>
          <a:custGeom>
            <a:avLst/>
            <a:gdLst/>
            <a:ahLst/>
            <a:cxnLst/>
            <a:rect l="l" t="t" r="r" b="b"/>
            <a:pathLst>
              <a:path w="12469596" h="6124044">
                <a:moveTo>
                  <a:pt x="0" y="0"/>
                </a:moveTo>
                <a:lnTo>
                  <a:pt x="12469597" y="0"/>
                </a:lnTo>
                <a:lnTo>
                  <a:pt x="12469597" y="6124044"/>
                </a:lnTo>
                <a:lnTo>
                  <a:pt x="0" y="6124044"/>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491941" y="1220363"/>
            <a:ext cx="5304117"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Measurement</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70455" flipH="1">
            <a:off x="-4740541" y="-2571710"/>
            <a:ext cx="12862869" cy="7749879"/>
          </a:xfrm>
          <a:custGeom>
            <a:avLst/>
            <a:gdLst/>
            <a:ahLst/>
            <a:cxnLst/>
            <a:rect l="l" t="t" r="r" b="b"/>
            <a:pathLst>
              <a:path w="12862869" h="7749879">
                <a:moveTo>
                  <a:pt x="12862869" y="0"/>
                </a:moveTo>
                <a:lnTo>
                  <a:pt x="0" y="0"/>
                </a:lnTo>
                <a:lnTo>
                  <a:pt x="0" y="7749879"/>
                </a:lnTo>
                <a:lnTo>
                  <a:pt x="12862869" y="7749879"/>
                </a:lnTo>
                <a:lnTo>
                  <a:pt x="128628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356655" flipH="1" flipV="1">
            <a:off x="10143169" y="-2530751"/>
            <a:ext cx="12862869" cy="7749879"/>
          </a:xfrm>
          <a:custGeom>
            <a:avLst/>
            <a:gdLst/>
            <a:ahLst/>
            <a:cxnLst/>
            <a:rect l="l" t="t" r="r" b="b"/>
            <a:pathLst>
              <a:path w="12862869" h="7749879">
                <a:moveTo>
                  <a:pt x="12862869" y="7749878"/>
                </a:moveTo>
                <a:lnTo>
                  <a:pt x="0" y="7749878"/>
                </a:lnTo>
                <a:lnTo>
                  <a:pt x="0" y="0"/>
                </a:lnTo>
                <a:lnTo>
                  <a:pt x="12862869" y="0"/>
                </a:lnTo>
                <a:lnTo>
                  <a:pt x="12862869" y="774987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44156" y="10026168"/>
            <a:ext cx="21323215" cy="2652117"/>
            <a:chOff x="0" y="0"/>
            <a:chExt cx="5615991" cy="698500"/>
          </a:xfrm>
        </p:grpSpPr>
        <p:sp>
          <p:nvSpPr>
            <p:cNvPr id="5" name="Freeform 5"/>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en-US"/>
            </a:p>
          </p:txBody>
        </p:sp>
        <p:sp>
          <p:nvSpPr>
            <p:cNvPr id="6" name="TextBox 6"/>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061137" y="9778518"/>
            <a:ext cx="10165725" cy="2652117"/>
            <a:chOff x="0" y="0"/>
            <a:chExt cx="2677393" cy="698500"/>
          </a:xfrm>
        </p:grpSpPr>
        <p:sp>
          <p:nvSpPr>
            <p:cNvPr id="8" name="Freeform 8"/>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en-US"/>
            </a:p>
          </p:txBody>
        </p:sp>
        <p:sp>
          <p:nvSpPr>
            <p:cNvPr id="9" name="TextBox 9"/>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915645" y="2845395"/>
            <a:ext cx="12456710" cy="6117715"/>
          </a:xfrm>
          <a:custGeom>
            <a:avLst/>
            <a:gdLst/>
            <a:ahLst/>
            <a:cxnLst/>
            <a:rect l="l" t="t" r="r" b="b"/>
            <a:pathLst>
              <a:path w="12456710" h="6117715">
                <a:moveTo>
                  <a:pt x="0" y="0"/>
                </a:moveTo>
                <a:lnTo>
                  <a:pt x="12456710" y="0"/>
                </a:lnTo>
                <a:lnTo>
                  <a:pt x="12456710" y="6117716"/>
                </a:lnTo>
                <a:lnTo>
                  <a:pt x="0" y="6117716"/>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491941" y="1220363"/>
            <a:ext cx="5304117"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Measurement</a:t>
            </a: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70455" flipH="1">
            <a:off x="-4740541" y="-2571710"/>
            <a:ext cx="12862869" cy="7749879"/>
          </a:xfrm>
          <a:custGeom>
            <a:avLst/>
            <a:gdLst/>
            <a:ahLst/>
            <a:cxnLst/>
            <a:rect l="l" t="t" r="r" b="b"/>
            <a:pathLst>
              <a:path w="12862869" h="7749879">
                <a:moveTo>
                  <a:pt x="12862869" y="0"/>
                </a:moveTo>
                <a:lnTo>
                  <a:pt x="0" y="0"/>
                </a:lnTo>
                <a:lnTo>
                  <a:pt x="0" y="7749879"/>
                </a:lnTo>
                <a:lnTo>
                  <a:pt x="12862869" y="7749879"/>
                </a:lnTo>
                <a:lnTo>
                  <a:pt x="128628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356655" flipH="1" flipV="1">
            <a:off x="10143169" y="-2530751"/>
            <a:ext cx="12862869" cy="7749879"/>
          </a:xfrm>
          <a:custGeom>
            <a:avLst/>
            <a:gdLst/>
            <a:ahLst/>
            <a:cxnLst/>
            <a:rect l="l" t="t" r="r" b="b"/>
            <a:pathLst>
              <a:path w="12862869" h="7749879">
                <a:moveTo>
                  <a:pt x="12862869" y="7749878"/>
                </a:moveTo>
                <a:lnTo>
                  <a:pt x="0" y="7749878"/>
                </a:lnTo>
                <a:lnTo>
                  <a:pt x="0" y="0"/>
                </a:lnTo>
                <a:lnTo>
                  <a:pt x="12862869" y="0"/>
                </a:lnTo>
                <a:lnTo>
                  <a:pt x="12862869" y="774987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44156" y="10026168"/>
            <a:ext cx="21323215" cy="2652117"/>
            <a:chOff x="0" y="0"/>
            <a:chExt cx="5615991" cy="698500"/>
          </a:xfrm>
        </p:grpSpPr>
        <p:sp>
          <p:nvSpPr>
            <p:cNvPr id="5" name="Freeform 5"/>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en-US"/>
            </a:p>
          </p:txBody>
        </p:sp>
        <p:sp>
          <p:nvSpPr>
            <p:cNvPr id="6" name="TextBox 6"/>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061137" y="9778518"/>
            <a:ext cx="10165725" cy="2652117"/>
            <a:chOff x="0" y="0"/>
            <a:chExt cx="2677393" cy="698500"/>
          </a:xfrm>
        </p:grpSpPr>
        <p:sp>
          <p:nvSpPr>
            <p:cNvPr id="8" name="Freeform 8"/>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en-US"/>
            </a:p>
          </p:txBody>
        </p:sp>
        <p:sp>
          <p:nvSpPr>
            <p:cNvPr id="9" name="TextBox 9"/>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2728492"/>
            <a:ext cx="16230600" cy="5588000"/>
          </a:xfrm>
          <a:prstGeom prst="rect">
            <a:avLst/>
          </a:prstGeom>
        </p:spPr>
        <p:txBody>
          <a:bodyPr lIns="0" tIns="0" rIns="0" bIns="0" rtlCol="0" anchor="t">
            <a:spAutoFit/>
          </a:bodyPr>
          <a:lstStyle/>
          <a:p>
            <a:pPr marL="755651" lvl="1" indent="-377825">
              <a:lnSpc>
                <a:spcPts val="4900"/>
              </a:lnSpc>
              <a:spcBef>
                <a:spcPct val="0"/>
              </a:spcBef>
              <a:buFont typeface="Arial"/>
              <a:buChar char="•"/>
            </a:pPr>
            <a:r>
              <a:rPr lang="en-US" sz="3500" dirty="0">
                <a:solidFill>
                  <a:srgbClr val="000000"/>
                </a:solidFill>
                <a:latin typeface="Poppins"/>
              </a:rPr>
              <a:t>Recall focuses on predicting as many positive cases (churned customers) correctly as possible, without much concern for some false predictions (False Negatives).</a:t>
            </a:r>
          </a:p>
          <a:p>
            <a:pPr>
              <a:lnSpc>
                <a:spcPts val="4900"/>
              </a:lnSpc>
              <a:spcBef>
                <a:spcPct val="0"/>
              </a:spcBef>
            </a:pPr>
            <a:endParaRPr lang="en-US" sz="3500" dirty="0">
              <a:solidFill>
                <a:srgbClr val="000000"/>
              </a:solidFill>
              <a:latin typeface="Poppins"/>
            </a:endParaRPr>
          </a:p>
          <a:p>
            <a:pPr marL="755651" lvl="1" indent="-377825">
              <a:lnSpc>
                <a:spcPts val="4900"/>
              </a:lnSpc>
              <a:spcBef>
                <a:spcPct val="0"/>
              </a:spcBef>
              <a:buFont typeface="Arial"/>
              <a:buChar char="•"/>
            </a:pPr>
            <a:r>
              <a:rPr lang="en-US" sz="3500" dirty="0">
                <a:solidFill>
                  <a:srgbClr val="000000"/>
                </a:solidFill>
                <a:latin typeface="Poppins"/>
              </a:rPr>
              <a:t>Precision focuses on ensuring that the predicted positive cases (churned customers) are accurate, and minimizing false positives as much as possible.</a:t>
            </a:r>
          </a:p>
          <a:p>
            <a:pPr>
              <a:lnSpc>
                <a:spcPts val="4900"/>
              </a:lnSpc>
              <a:spcBef>
                <a:spcPct val="0"/>
              </a:spcBef>
            </a:pPr>
            <a:endParaRPr lang="en-US" sz="3500" dirty="0">
              <a:solidFill>
                <a:srgbClr val="000000"/>
              </a:solidFill>
              <a:latin typeface="Poppins"/>
            </a:endParaRPr>
          </a:p>
          <a:p>
            <a:pPr>
              <a:lnSpc>
                <a:spcPts val="4900"/>
              </a:lnSpc>
              <a:spcBef>
                <a:spcPct val="0"/>
              </a:spcBef>
            </a:pPr>
            <a:r>
              <a:rPr lang="en-US" sz="3500" dirty="0">
                <a:solidFill>
                  <a:srgbClr val="000000"/>
                </a:solidFill>
                <a:latin typeface="Poppins"/>
              </a:rPr>
              <a:t>                 </a:t>
            </a:r>
            <a:r>
              <a:rPr lang="en-US" sz="3500" dirty="0">
                <a:solidFill>
                  <a:srgbClr val="FF0000"/>
                </a:solidFill>
                <a:latin typeface="Poppins Bold"/>
              </a:rPr>
              <a:t>So in this problem I use recall to choose the best model.</a:t>
            </a:r>
          </a:p>
        </p:txBody>
      </p:sp>
      <p:sp>
        <p:nvSpPr>
          <p:cNvPr id="11" name="Freeform 11"/>
          <p:cNvSpPr/>
          <p:nvPr/>
        </p:nvSpPr>
        <p:spPr>
          <a:xfrm>
            <a:off x="1028700" y="7411347"/>
            <a:ext cx="1670230" cy="1181308"/>
          </a:xfrm>
          <a:custGeom>
            <a:avLst/>
            <a:gdLst/>
            <a:ahLst/>
            <a:cxnLst/>
            <a:rect l="l" t="t" r="r" b="b"/>
            <a:pathLst>
              <a:path w="1670230" h="1181308">
                <a:moveTo>
                  <a:pt x="0" y="0"/>
                </a:moveTo>
                <a:lnTo>
                  <a:pt x="1670230" y="0"/>
                </a:lnTo>
                <a:lnTo>
                  <a:pt x="1670230" y="1181308"/>
                </a:lnTo>
                <a:lnTo>
                  <a:pt x="0" y="1181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6491941" y="1220363"/>
            <a:ext cx="5304117" cy="809625"/>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Poppins Bold"/>
              </a:rPr>
              <a:t>Measurement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867384" cy="10287000"/>
            <a:chOff x="0" y="0"/>
            <a:chExt cx="7823178" cy="13716000"/>
          </a:xfrm>
        </p:grpSpPr>
        <p:pic>
          <p:nvPicPr>
            <p:cNvPr id="3" name="Picture 3"/>
            <p:cNvPicPr>
              <a:picLocks noChangeAspect="1"/>
            </p:cNvPicPr>
            <p:nvPr/>
          </p:nvPicPr>
          <p:blipFill>
            <a:blip r:embed="rId2"/>
            <a:srcRect l="22057" t="3661" r="22993"/>
            <a:stretch>
              <a:fillRect/>
            </a:stretch>
          </p:blipFill>
          <p:spPr>
            <a:xfrm>
              <a:off x="0" y="0"/>
              <a:ext cx="7823178" cy="13716000"/>
            </a:xfrm>
            <a:prstGeom prst="rect">
              <a:avLst/>
            </a:prstGeom>
          </p:spPr>
        </p:pic>
      </p:grpSp>
      <p:sp>
        <p:nvSpPr>
          <p:cNvPr id="4" name="TextBox 4"/>
          <p:cNvSpPr txBox="1"/>
          <p:nvPr/>
        </p:nvSpPr>
        <p:spPr>
          <a:xfrm>
            <a:off x="6797435" y="1989146"/>
            <a:ext cx="10461865" cy="638175"/>
          </a:xfrm>
          <a:prstGeom prst="rect">
            <a:avLst/>
          </a:prstGeom>
        </p:spPr>
        <p:txBody>
          <a:bodyPr lIns="0" tIns="0" rIns="0" bIns="0" rtlCol="0" anchor="t">
            <a:spAutoFit/>
          </a:bodyPr>
          <a:lstStyle/>
          <a:p>
            <a:pPr algn="ctr">
              <a:lnSpc>
                <a:spcPts val="4799"/>
              </a:lnSpc>
            </a:pPr>
            <a:r>
              <a:rPr lang="en-US" sz="3999">
                <a:solidFill>
                  <a:srgbClr val="FFFFFF"/>
                </a:solidFill>
                <a:latin typeface="Poppins Bold"/>
              </a:rPr>
              <a:t>Conclusion</a:t>
            </a:r>
          </a:p>
        </p:txBody>
      </p:sp>
      <p:sp>
        <p:nvSpPr>
          <p:cNvPr id="5" name="Freeform 5"/>
          <p:cNvSpPr/>
          <p:nvPr/>
        </p:nvSpPr>
        <p:spPr>
          <a:xfrm rot="-9002839">
            <a:off x="12735395" y="-2907320"/>
            <a:ext cx="8454389" cy="5093770"/>
          </a:xfrm>
          <a:custGeom>
            <a:avLst/>
            <a:gdLst/>
            <a:ahLst/>
            <a:cxnLst/>
            <a:rect l="l" t="t" r="r" b="b"/>
            <a:pathLst>
              <a:path w="8454389" h="5093770">
                <a:moveTo>
                  <a:pt x="0" y="0"/>
                </a:moveTo>
                <a:lnTo>
                  <a:pt x="8454390" y="0"/>
                </a:lnTo>
                <a:lnTo>
                  <a:pt x="8454390" y="5093770"/>
                </a:lnTo>
                <a:lnTo>
                  <a:pt x="0" y="5093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7788306" y="2027246"/>
            <a:ext cx="4589785" cy="5282988"/>
            <a:chOff x="0" y="0"/>
            <a:chExt cx="981621" cy="1129877"/>
          </a:xfrm>
        </p:grpSpPr>
        <p:sp>
          <p:nvSpPr>
            <p:cNvPr id="7" name="Freeform 7"/>
            <p:cNvSpPr/>
            <p:nvPr/>
          </p:nvSpPr>
          <p:spPr>
            <a:xfrm>
              <a:off x="0" y="0"/>
              <a:ext cx="981621" cy="1129877"/>
            </a:xfrm>
            <a:custGeom>
              <a:avLst/>
              <a:gdLst/>
              <a:ahLst/>
              <a:cxnLst/>
              <a:rect l="l" t="t" r="r" b="b"/>
              <a:pathLst>
                <a:path w="981621" h="1129877">
                  <a:moveTo>
                    <a:pt x="0" y="0"/>
                  </a:moveTo>
                  <a:lnTo>
                    <a:pt x="981621" y="0"/>
                  </a:lnTo>
                  <a:lnTo>
                    <a:pt x="981621" y="1129877"/>
                  </a:lnTo>
                  <a:lnTo>
                    <a:pt x="0" y="1129877"/>
                  </a:lnTo>
                  <a:close/>
                </a:path>
              </a:pathLst>
            </a:custGeom>
            <a:solidFill>
              <a:srgbClr val="FEFFFE"/>
            </a:solidFill>
          </p:spPr>
          <p:txBody>
            <a:bodyPr/>
            <a:lstStyle/>
            <a:p>
              <a:endParaRPr lang="en-US"/>
            </a:p>
          </p:txBody>
        </p:sp>
      </p:grpSp>
      <p:grpSp>
        <p:nvGrpSpPr>
          <p:cNvPr id="8" name="Group 8"/>
          <p:cNvGrpSpPr/>
          <p:nvPr/>
        </p:nvGrpSpPr>
        <p:grpSpPr>
          <a:xfrm>
            <a:off x="12378091" y="2027246"/>
            <a:ext cx="4583261" cy="5282988"/>
            <a:chOff x="0" y="0"/>
            <a:chExt cx="978764" cy="1128192"/>
          </a:xfrm>
        </p:grpSpPr>
        <p:sp>
          <p:nvSpPr>
            <p:cNvPr id="9" name="Freeform 9"/>
            <p:cNvSpPr/>
            <p:nvPr/>
          </p:nvSpPr>
          <p:spPr>
            <a:xfrm>
              <a:off x="0" y="0"/>
              <a:ext cx="978764" cy="1128192"/>
            </a:xfrm>
            <a:custGeom>
              <a:avLst/>
              <a:gdLst/>
              <a:ahLst/>
              <a:cxnLst/>
              <a:rect l="l" t="t" r="r" b="b"/>
              <a:pathLst>
                <a:path w="978764" h="1128192">
                  <a:moveTo>
                    <a:pt x="0" y="0"/>
                  </a:moveTo>
                  <a:lnTo>
                    <a:pt x="978764" y="0"/>
                  </a:lnTo>
                  <a:lnTo>
                    <a:pt x="978764" y="1128192"/>
                  </a:lnTo>
                  <a:lnTo>
                    <a:pt x="0" y="1128192"/>
                  </a:lnTo>
                  <a:close/>
                </a:path>
              </a:pathLst>
            </a:custGeom>
            <a:solidFill>
              <a:srgbClr val="ABECFF"/>
            </a:solidFill>
          </p:spPr>
          <p:txBody>
            <a:bodyPr/>
            <a:lstStyle/>
            <a:p>
              <a:endParaRPr lang="en-US"/>
            </a:p>
          </p:txBody>
        </p:sp>
      </p:grpSp>
      <p:sp>
        <p:nvSpPr>
          <p:cNvPr id="10" name="AutoShape 10"/>
          <p:cNvSpPr/>
          <p:nvPr/>
        </p:nvSpPr>
        <p:spPr>
          <a:xfrm>
            <a:off x="7788306" y="3023147"/>
            <a:ext cx="9173046" cy="0"/>
          </a:xfrm>
          <a:prstGeom prst="line">
            <a:avLst/>
          </a:prstGeom>
          <a:ln w="76200" cap="flat">
            <a:solidFill>
              <a:srgbClr val="F8F1E2"/>
            </a:solidFill>
            <a:prstDash val="solid"/>
            <a:headEnd type="none" w="sm" len="sm"/>
            <a:tailEnd type="none" w="sm" len="sm"/>
          </a:ln>
        </p:spPr>
        <p:txBody>
          <a:bodyPr/>
          <a:lstStyle/>
          <a:p>
            <a:endParaRPr lang="en-US"/>
          </a:p>
        </p:txBody>
      </p:sp>
      <p:sp>
        <p:nvSpPr>
          <p:cNvPr id="11" name="AutoShape 11"/>
          <p:cNvSpPr/>
          <p:nvPr/>
        </p:nvSpPr>
        <p:spPr>
          <a:xfrm>
            <a:off x="7788306" y="4192353"/>
            <a:ext cx="9173046" cy="0"/>
          </a:xfrm>
          <a:prstGeom prst="line">
            <a:avLst/>
          </a:prstGeom>
          <a:ln w="38100" cap="flat">
            <a:solidFill>
              <a:srgbClr val="F8F1E2"/>
            </a:solidFill>
            <a:prstDash val="solid"/>
            <a:headEnd type="none" w="sm" len="sm"/>
            <a:tailEnd type="none" w="sm" len="sm"/>
          </a:ln>
        </p:spPr>
        <p:txBody>
          <a:bodyPr/>
          <a:lstStyle/>
          <a:p>
            <a:endParaRPr lang="en-US"/>
          </a:p>
        </p:txBody>
      </p:sp>
      <p:sp>
        <p:nvSpPr>
          <p:cNvPr id="12" name="AutoShape 12"/>
          <p:cNvSpPr/>
          <p:nvPr/>
        </p:nvSpPr>
        <p:spPr>
          <a:xfrm>
            <a:off x="7794830" y="7310235"/>
            <a:ext cx="9166522" cy="0"/>
          </a:xfrm>
          <a:prstGeom prst="line">
            <a:avLst/>
          </a:prstGeom>
          <a:ln w="38100" cap="flat">
            <a:solidFill>
              <a:srgbClr val="F8F1E2"/>
            </a:solidFill>
            <a:prstDash val="solid"/>
            <a:headEnd type="none" w="sm" len="sm"/>
            <a:tailEnd type="none" w="sm" len="sm"/>
          </a:ln>
        </p:spPr>
        <p:txBody>
          <a:bodyPr/>
          <a:lstStyle/>
          <a:p>
            <a:endParaRPr lang="en-US"/>
          </a:p>
        </p:txBody>
      </p:sp>
      <p:sp>
        <p:nvSpPr>
          <p:cNvPr id="13" name="AutoShape 13"/>
          <p:cNvSpPr/>
          <p:nvPr/>
        </p:nvSpPr>
        <p:spPr>
          <a:xfrm>
            <a:off x="7788434" y="6246746"/>
            <a:ext cx="9172969" cy="0"/>
          </a:xfrm>
          <a:prstGeom prst="line">
            <a:avLst/>
          </a:prstGeom>
          <a:ln w="38100" cap="flat">
            <a:solidFill>
              <a:srgbClr val="F8F1E2"/>
            </a:solidFill>
            <a:prstDash val="solid"/>
            <a:headEnd type="none" w="sm" len="sm"/>
            <a:tailEnd type="none" w="sm" len="sm"/>
          </a:ln>
        </p:spPr>
        <p:txBody>
          <a:bodyPr/>
          <a:lstStyle/>
          <a:p>
            <a:endParaRPr lang="en-US"/>
          </a:p>
        </p:txBody>
      </p:sp>
      <p:sp>
        <p:nvSpPr>
          <p:cNvPr id="14" name="Freeform 14"/>
          <p:cNvSpPr/>
          <p:nvPr/>
        </p:nvSpPr>
        <p:spPr>
          <a:xfrm>
            <a:off x="6324584" y="5161246"/>
            <a:ext cx="1012869" cy="1025374"/>
          </a:xfrm>
          <a:custGeom>
            <a:avLst/>
            <a:gdLst/>
            <a:ahLst/>
            <a:cxnLst/>
            <a:rect l="l" t="t" r="r" b="b"/>
            <a:pathLst>
              <a:path w="1012869" h="1025374">
                <a:moveTo>
                  <a:pt x="0" y="0"/>
                </a:moveTo>
                <a:lnTo>
                  <a:pt x="1012869" y="0"/>
                </a:lnTo>
                <a:lnTo>
                  <a:pt x="1012869" y="1025374"/>
                </a:lnTo>
                <a:lnTo>
                  <a:pt x="0" y="1025374"/>
                </a:lnTo>
                <a:lnTo>
                  <a:pt x="0" y="0"/>
                </a:lnTo>
                <a:close/>
              </a:path>
            </a:pathLst>
          </a:custGeom>
          <a:blipFill>
            <a:blip r:embed="rId5"/>
            <a:stretch>
              <a:fillRect/>
            </a:stretch>
          </a:blipFill>
        </p:spPr>
        <p:txBody>
          <a:bodyPr/>
          <a:lstStyle/>
          <a:p>
            <a:endParaRPr lang="en-US"/>
          </a:p>
        </p:txBody>
      </p:sp>
      <p:grpSp>
        <p:nvGrpSpPr>
          <p:cNvPr id="15" name="Group 15"/>
          <p:cNvGrpSpPr/>
          <p:nvPr/>
        </p:nvGrpSpPr>
        <p:grpSpPr>
          <a:xfrm>
            <a:off x="7788254" y="5192615"/>
            <a:ext cx="9173097" cy="1035082"/>
            <a:chOff x="0" y="0"/>
            <a:chExt cx="2415960" cy="272614"/>
          </a:xfrm>
        </p:grpSpPr>
        <p:sp>
          <p:nvSpPr>
            <p:cNvPr id="16" name="Freeform 16"/>
            <p:cNvSpPr/>
            <p:nvPr/>
          </p:nvSpPr>
          <p:spPr>
            <a:xfrm>
              <a:off x="0" y="0"/>
              <a:ext cx="2415960" cy="272614"/>
            </a:xfrm>
            <a:custGeom>
              <a:avLst/>
              <a:gdLst/>
              <a:ahLst/>
              <a:cxnLst/>
              <a:rect l="l" t="t" r="r" b="b"/>
              <a:pathLst>
                <a:path w="2415960" h="272614">
                  <a:moveTo>
                    <a:pt x="0" y="0"/>
                  </a:moveTo>
                  <a:lnTo>
                    <a:pt x="2415960" y="0"/>
                  </a:lnTo>
                  <a:lnTo>
                    <a:pt x="2415960" y="272614"/>
                  </a:lnTo>
                  <a:lnTo>
                    <a:pt x="0" y="272614"/>
                  </a:lnTo>
                  <a:close/>
                </a:path>
              </a:pathLst>
            </a:custGeom>
            <a:solidFill>
              <a:srgbClr val="329F40"/>
            </a:solidFill>
          </p:spPr>
          <p:txBody>
            <a:bodyPr/>
            <a:lstStyle/>
            <a:p>
              <a:endParaRPr lang="en-US"/>
            </a:p>
          </p:txBody>
        </p:sp>
        <p:sp>
          <p:nvSpPr>
            <p:cNvPr id="17" name="TextBox 17"/>
            <p:cNvSpPr txBox="1"/>
            <p:nvPr/>
          </p:nvSpPr>
          <p:spPr>
            <a:xfrm>
              <a:off x="0" y="-47625"/>
              <a:ext cx="2415960" cy="320239"/>
            </a:xfrm>
            <a:prstGeom prst="rect">
              <a:avLst/>
            </a:prstGeom>
          </p:spPr>
          <p:txBody>
            <a:bodyPr lIns="50800" tIns="50800" rIns="50800" bIns="50800" rtlCol="0" anchor="ctr"/>
            <a:lstStyle/>
            <a:p>
              <a:pPr algn="ctr">
                <a:lnSpc>
                  <a:spcPts val="3079"/>
                </a:lnSpc>
              </a:pPr>
              <a:endParaRPr/>
            </a:p>
          </p:txBody>
        </p:sp>
      </p:grpSp>
      <p:sp>
        <p:nvSpPr>
          <p:cNvPr id="18" name="TextBox 18"/>
          <p:cNvSpPr txBox="1"/>
          <p:nvPr/>
        </p:nvSpPr>
        <p:spPr>
          <a:xfrm>
            <a:off x="12836495" y="2225493"/>
            <a:ext cx="3666452" cy="504825"/>
          </a:xfrm>
          <a:prstGeom prst="rect">
            <a:avLst/>
          </a:prstGeom>
        </p:spPr>
        <p:txBody>
          <a:bodyPr lIns="0" tIns="0" rIns="0" bIns="0" rtlCol="0" anchor="t">
            <a:spAutoFit/>
          </a:bodyPr>
          <a:lstStyle/>
          <a:p>
            <a:pPr algn="ctr">
              <a:lnSpc>
                <a:spcPts val="3543"/>
              </a:lnSpc>
              <a:spcBef>
                <a:spcPct val="0"/>
              </a:spcBef>
            </a:pPr>
            <a:r>
              <a:rPr lang="en-US" sz="2953">
                <a:solidFill>
                  <a:srgbClr val="404040"/>
                </a:solidFill>
                <a:latin typeface="Bungee"/>
              </a:rPr>
              <a:t>RECALL</a:t>
            </a:r>
          </a:p>
        </p:txBody>
      </p:sp>
      <p:sp>
        <p:nvSpPr>
          <p:cNvPr id="19" name="TextBox 19"/>
          <p:cNvSpPr txBox="1"/>
          <p:nvPr/>
        </p:nvSpPr>
        <p:spPr>
          <a:xfrm>
            <a:off x="8705851" y="2225493"/>
            <a:ext cx="2754694" cy="504825"/>
          </a:xfrm>
          <a:prstGeom prst="rect">
            <a:avLst/>
          </a:prstGeom>
        </p:spPr>
        <p:txBody>
          <a:bodyPr lIns="0" tIns="0" rIns="0" bIns="0" rtlCol="0" anchor="t">
            <a:spAutoFit/>
          </a:bodyPr>
          <a:lstStyle/>
          <a:p>
            <a:pPr algn="ctr">
              <a:lnSpc>
                <a:spcPts val="3543"/>
              </a:lnSpc>
              <a:spcBef>
                <a:spcPct val="0"/>
              </a:spcBef>
            </a:pPr>
            <a:r>
              <a:rPr lang="en-US" sz="2953">
                <a:solidFill>
                  <a:srgbClr val="404040"/>
                </a:solidFill>
                <a:latin typeface="Bungee"/>
              </a:rPr>
              <a:t>MODELS</a:t>
            </a:r>
          </a:p>
        </p:txBody>
      </p:sp>
      <p:sp>
        <p:nvSpPr>
          <p:cNvPr id="20" name="TextBox 20"/>
          <p:cNvSpPr txBox="1"/>
          <p:nvPr/>
        </p:nvSpPr>
        <p:spPr>
          <a:xfrm>
            <a:off x="8539469" y="3528647"/>
            <a:ext cx="3087458" cy="314325"/>
          </a:xfrm>
          <a:prstGeom prst="rect">
            <a:avLst/>
          </a:prstGeom>
        </p:spPr>
        <p:txBody>
          <a:bodyPr lIns="0" tIns="0" rIns="0" bIns="0" rtlCol="0" anchor="t">
            <a:spAutoFit/>
          </a:bodyPr>
          <a:lstStyle/>
          <a:p>
            <a:pPr algn="ctr">
              <a:lnSpc>
                <a:spcPts val="2539"/>
              </a:lnSpc>
              <a:spcBef>
                <a:spcPct val="0"/>
              </a:spcBef>
            </a:pPr>
            <a:r>
              <a:rPr lang="en-US" sz="2115">
                <a:solidFill>
                  <a:srgbClr val="404040"/>
                </a:solidFill>
                <a:latin typeface="Noto Sans Bold"/>
              </a:rPr>
              <a:t>LOGISTIC REGRESSION</a:t>
            </a:r>
          </a:p>
        </p:txBody>
      </p:sp>
      <p:sp>
        <p:nvSpPr>
          <p:cNvPr id="21" name="TextBox 21"/>
          <p:cNvSpPr txBox="1"/>
          <p:nvPr/>
        </p:nvSpPr>
        <p:spPr>
          <a:xfrm>
            <a:off x="8539469" y="4508849"/>
            <a:ext cx="3087458" cy="314325"/>
          </a:xfrm>
          <a:prstGeom prst="rect">
            <a:avLst/>
          </a:prstGeom>
        </p:spPr>
        <p:txBody>
          <a:bodyPr lIns="0" tIns="0" rIns="0" bIns="0" rtlCol="0" anchor="t">
            <a:spAutoFit/>
          </a:bodyPr>
          <a:lstStyle/>
          <a:p>
            <a:pPr algn="ctr">
              <a:lnSpc>
                <a:spcPts val="2539"/>
              </a:lnSpc>
              <a:spcBef>
                <a:spcPct val="0"/>
              </a:spcBef>
            </a:pPr>
            <a:r>
              <a:rPr lang="en-US" sz="2115">
                <a:solidFill>
                  <a:srgbClr val="404040"/>
                </a:solidFill>
                <a:latin typeface="Noto Sans Bold"/>
              </a:rPr>
              <a:t>DECISION TREE</a:t>
            </a:r>
          </a:p>
        </p:txBody>
      </p:sp>
      <p:sp>
        <p:nvSpPr>
          <p:cNvPr id="22" name="TextBox 22"/>
          <p:cNvSpPr txBox="1"/>
          <p:nvPr/>
        </p:nvSpPr>
        <p:spPr>
          <a:xfrm>
            <a:off x="8539469" y="5531887"/>
            <a:ext cx="3087458" cy="314325"/>
          </a:xfrm>
          <a:prstGeom prst="rect">
            <a:avLst/>
          </a:prstGeom>
        </p:spPr>
        <p:txBody>
          <a:bodyPr lIns="0" tIns="0" rIns="0" bIns="0" rtlCol="0" anchor="t">
            <a:spAutoFit/>
          </a:bodyPr>
          <a:lstStyle/>
          <a:p>
            <a:pPr algn="ctr">
              <a:lnSpc>
                <a:spcPts val="2539"/>
              </a:lnSpc>
              <a:spcBef>
                <a:spcPct val="0"/>
              </a:spcBef>
            </a:pPr>
            <a:r>
              <a:rPr lang="en-US" sz="2115">
                <a:solidFill>
                  <a:srgbClr val="404040"/>
                </a:solidFill>
                <a:latin typeface="Noto Sans Bold"/>
              </a:rPr>
              <a:t>XGBOOST</a:t>
            </a:r>
          </a:p>
        </p:txBody>
      </p:sp>
      <p:sp>
        <p:nvSpPr>
          <p:cNvPr id="23" name="TextBox 23"/>
          <p:cNvSpPr txBox="1"/>
          <p:nvPr/>
        </p:nvSpPr>
        <p:spPr>
          <a:xfrm>
            <a:off x="8539469" y="6638645"/>
            <a:ext cx="3087458" cy="314325"/>
          </a:xfrm>
          <a:prstGeom prst="rect">
            <a:avLst/>
          </a:prstGeom>
        </p:spPr>
        <p:txBody>
          <a:bodyPr lIns="0" tIns="0" rIns="0" bIns="0" rtlCol="0" anchor="t">
            <a:spAutoFit/>
          </a:bodyPr>
          <a:lstStyle/>
          <a:p>
            <a:pPr algn="ctr">
              <a:lnSpc>
                <a:spcPts val="2539"/>
              </a:lnSpc>
              <a:spcBef>
                <a:spcPct val="0"/>
              </a:spcBef>
            </a:pPr>
            <a:r>
              <a:rPr lang="en-US" sz="2115">
                <a:solidFill>
                  <a:srgbClr val="404040"/>
                </a:solidFill>
                <a:latin typeface="Noto Sans Bold"/>
              </a:rPr>
              <a:t>RANDOM FOREST</a:t>
            </a:r>
          </a:p>
        </p:txBody>
      </p:sp>
      <p:sp>
        <p:nvSpPr>
          <p:cNvPr id="24" name="TextBox 24"/>
          <p:cNvSpPr txBox="1"/>
          <p:nvPr/>
        </p:nvSpPr>
        <p:spPr>
          <a:xfrm>
            <a:off x="13125992" y="3460112"/>
            <a:ext cx="3087458" cy="314325"/>
          </a:xfrm>
          <a:prstGeom prst="rect">
            <a:avLst/>
          </a:prstGeom>
        </p:spPr>
        <p:txBody>
          <a:bodyPr lIns="0" tIns="0" rIns="0" bIns="0" rtlCol="0" anchor="t">
            <a:spAutoFit/>
          </a:bodyPr>
          <a:lstStyle/>
          <a:p>
            <a:pPr algn="ctr">
              <a:lnSpc>
                <a:spcPts val="2539"/>
              </a:lnSpc>
              <a:spcBef>
                <a:spcPct val="0"/>
              </a:spcBef>
            </a:pPr>
            <a:r>
              <a:rPr lang="en-US" sz="2115">
                <a:solidFill>
                  <a:srgbClr val="404040"/>
                </a:solidFill>
                <a:latin typeface="Noto Sans Bold"/>
              </a:rPr>
              <a:t>9%</a:t>
            </a:r>
          </a:p>
        </p:txBody>
      </p:sp>
      <p:sp>
        <p:nvSpPr>
          <p:cNvPr id="25" name="TextBox 25"/>
          <p:cNvSpPr txBox="1"/>
          <p:nvPr/>
        </p:nvSpPr>
        <p:spPr>
          <a:xfrm>
            <a:off x="13125992" y="4508849"/>
            <a:ext cx="3087458" cy="314325"/>
          </a:xfrm>
          <a:prstGeom prst="rect">
            <a:avLst/>
          </a:prstGeom>
        </p:spPr>
        <p:txBody>
          <a:bodyPr lIns="0" tIns="0" rIns="0" bIns="0" rtlCol="0" anchor="t">
            <a:spAutoFit/>
          </a:bodyPr>
          <a:lstStyle/>
          <a:p>
            <a:pPr algn="ctr">
              <a:lnSpc>
                <a:spcPts val="2539"/>
              </a:lnSpc>
              <a:spcBef>
                <a:spcPct val="0"/>
              </a:spcBef>
            </a:pPr>
            <a:r>
              <a:rPr lang="en-US" sz="2115">
                <a:solidFill>
                  <a:srgbClr val="404040"/>
                </a:solidFill>
                <a:latin typeface="Noto Sans Bold"/>
              </a:rPr>
              <a:t>72%</a:t>
            </a:r>
          </a:p>
        </p:txBody>
      </p:sp>
      <p:sp>
        <p:nvSpPr>
          <p:cNvPr id="26" name="TextBox 26"/>
          <p:cNvSpPr txBox="1"/>
          <p:nvPr/>
        </p:nvSpPr>
        <p:spPr>
          <a:xfrm>
            <a:off x="13130566" y="5557358"/>
            <a:ext cx="3087458" cy="314325"/>
          </a:xfrm>
          <a:prstGeom prst="rect">
            <a:avLst/>
          </a:prstGeom>
        </p:spPr>
        <p:txBody>
          <a:bodyPr lIns="0" tIns="0" rIns="0" bIns="0" rtlCol="0" anchor="t">
            <a:spAutoFit/>
          </a:bodyPr>
          <a:lstStyle/>
          <a:p>
            <a:pPr algn="ctr">
              <a:lnSpc>
                <a:spcPts val="2539"/>
              </a:lnSpc>
              <a:spcBef>
                <a:spcPct val="0"/>
              </a:spcBef>
            </a:pPr>
            <a:r>
              <a:rPr lang="en-US" sz="2115">
                <a:solidFill>
                  <a:srgbClr val="404040"/>
                </a:solidFill>
                <a:latin typeface="Noto Sans Bold"/>
              </a:rPr>
              <a:t>76%</a:t>
            </a:r>
          </a:p>
        </p:txBody>
      </p:sp>
      <p:sp>
        <p:nvSpPr>
          <p:cNvPr id="27" name="TextBox 27"/>
          <p:cNvSpPr txBox="1"/>
          <p:nvPr/>
        </p:nvSpPr>
        <p:spPr>
          <a:xfrm>
            <a:off x="13125992" y="6599171"/>
            <a:ext cx="3087458" cy="314325"/>
          </a:xfrm>
          <a:prstGeom prst="rect">
            <a:avLst/>
          </a:prstGeom>
        </p:spPr>
        <p:txBody>
          <a:bodyPr lIns="0" tIns="0" rIns="0" bIns="0" rtlCol="0" anchor="t">
            <a:spAutoFit/>
          </a:bodyPr>
          <a:lstStyle/>
          <a:p>
            <a:pPr algn="ctr">
              <a:lnSpc>
                <a:spcPts val="2539"/>
              </a:lnSpc>
              <a:spcBef>
                <a:spcPct val="0"/>
              </a:spcBef>
            </a:pPr>
            <a:r>
              <a:rPr lang="en-US" sz="2115">
                <a:solidFill>
                  <a:srgbClr val="404040"/>
                </a:solidFill>
                <a:latin typeface="Noto Sans Bold"/>
              </a:rPr>
              <a:t>72%</a:t>
            </a:r>
          </a:p>
        </p:txBody>
      </p:sp>
      <p:sp>
        <p:nvSpPr>
          <p:cNvPr id="29" name="TextBox 28">
            <a:extLst>
              <a:ext uri="{FF2B5EF4-FFF2-40B4-BE49-F238E27FC236}">
                <a16:creationId xmlns:a16="http://schemas.microsoft.com/office/drawing/2014/main" id="{8A7CF14F-0C13-02C1-70E1-A609AD0C26E9}"/>
              </a:ext>
            </a:extLst>
          </p:cNvPr>
          <p:cNvSpPr txBox="1"/>
          <p:nvPr/>
        </p:nvSpPr>
        <p:spPr>
          <a:xfrm>
            <a:off x="8786751" y="7757099"/>
            <a:ext cx="7176102" cy="628249"/>
          </a:xfrm>
          <a:prstGeom prst="rect">
            <a:avLst/>
          </a:prstGeom>
          <a:noFill/>
        </p:spPr>
        <p:txBody>
          <a:bodyPr wrap="square">
            <a:spAutoFit/>
          </a:bodyPr>
          <a:lstStyle/>
          <a:p>
            <a:pPr marL="377826" lvl="1">
              <a:lnSpc>
                <a:spcPts val="4900"/>
              </a:lnSpc>
              <a:spcBef>
                <a:spcPct val="0"/>
              </a:spcBef>
            </a:pPr>
            <a:r>
              <a:rPr lang="en-US" sz="1800" dirty="0">
                <a:solidFill>
                  <a:srgbClr val="000000"/>
                </a:solidFill>
                <a:latin typeface="Poppins"/>
              </a:rPr>
              <a:t>XGBOOST is the best model because the recall is highest.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292376" cy="10285928"/>
            <a:chOff x="0" y="0"/>
            <a:chExt cx="30644249" cy="38011367"/>
          </a:xfrm>
        </p:grpSpPr>
        <p:sp>
          <p:nvSpPr>
            <p:cNvPr id="3" name="Freeform 3"/>
            <p:cNvSpPr/>
            <p:nvPr/>
          </p:nvSpPr>
          <p:spPr>
            <a:xfrm>
              <a:off x="0" y="0"/>
              <a:ext cx="30644210" cy="38011354"/>
            </a:xfrm>
            <a:custGeom>
              <a:avLst/>
              <a:gdLst/>
              <a:ahLst/>
              <a:cxnLst/>
              <a:rect l="l" t="t" r="r" b="b"/>
              <a:pathLst>
                <a:path w="30644210" h="38011354">
                  <a:moveTo>
                    <a:pt x="0" y="0"/>
                  </a:moveTo>
                  <a:lnTo>
                    <a:pt x="0" y="38011354"/>
                  </a:lnTo>
                  <a:lnTo>
                    <a:pt x="18331180" y="38011354"/>
                  </a:lnTo>
                  <a:lnTo>
                    <a:pt x="22965919" y="27565986"/>
                  </a:lnTo>
                  <a:lnTo>
                    <a:pt x="17051528" y="21132800"/>
                  </a:lnTo>
                  <a:lnTo>
                    <a:pt x="27531442" y="5499354"/>
                  </a:lnTo>
                  <a:lnTo>
                    <a:pt x="26735915" y="4842129"/>
                  </a:lnTo>
                  <a:lnTo>
                    <a:pt x="30644210" y="0"/>
                  </a:lnTo>
                  <a:close/>
                </a:path>
              </a:pathLst>
            </a:custGeom>
            <a:blipFill>
              <a:blip r:embed="rId2"/>
              <a:stretch>
                <a:fillRect l="-46939" r="-39238"/>
              </a:stretch>
            </a:blipFill>
          </p:spPr>
          <p:txBody>
            <a:bodyPr/>
            <a:lstStyle/>
            <a:p>
              <a:endParaRPr lang="en-US"/>
            </a:p>
          </p:txBody>
        </p:sp>
      </p:grpSp>
      <p:sp>
        <p:nvSpPr>
          <p:cNvPr id="4" name="Freeform 4"/>
          <p:cNvSpPr/>
          <p:nvPr/>
        </p:nvSpPr>
        <p:spPr>
          <a:xfrm rot="-5400000">
            <a:off x="976807" y="3383845"/>
            <a:ext cx="11866128" cy="4612957"/>
          </a:xfrm>
          <a:custGeom>
            <a:avLst/>
            <a:gdLst/>
            <a:ahLst/>
            <a:cxnLst/>
            <a:rect l="l" t="t" r="r" b="b"/>
            <a:pathLst>
              <a:path w="11866128" h="4612957">
                <a:moveTo>
                  <a:pt x="0" y="0"/>
                </a:moveTo>
                <a:lnTo>
                  <a:pt x="11866128" y="0"/>
                </a:lnTo>
                <a:lnTo>
                  <a:pt x="11866128" y="4612957"/>
                </a:lnTo>
                <a:lnTo>
                  <a:pt x="0" y="46129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9172256">
            <a:off x="3611635" y="-788585"/>
            <a:ext cx="7333289" cy="4418307"/>
          </a:xfrm>
          <a:custGeom>
            <a:avLst/>
            <a:gdLst/>
            <a:ahLst/>
            <a:cxnLst/>
            <a:rect l="l" t="t" r="r" b="b"/>
            <a:pathLst>
              <a:path w="7333289" h="4418307">
                <a:moveTo>
                  <a:pt x="0" y="0"/>
                </a:moveTo>
                <a:lnTo>
                  <a:pt x="7333289" y="0"/>
                </a:lnTo>
                <a:lnTo>
                  <a:pt x="7333289" y="4418307"/>
                </a:lnTo>
                <a:lnTo>
                  <a:pt x="0" y="4418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9966578">
            <a:off x="13849429" y="7299508"/>
            <a:ext cx="7398683" cy="4457707"/>
          </a:xfrm>
          <a:custGeom>
            <a:avLst/>
            <a:gdLst/>
            <a:ahLst/>
            <a:cxnLst/>
            <a:rect l="l" t="t" r="r" b="b"/>
            <a:pathLst>
              <a:path w="7398683" h="4457707">
                <a:moveTo>
                  <a:pt x="0" y="0"/>
                </a:moveTo>
                <a:lnTo>
                  <a:pt x="7398683" y="0"/>
                </a:lnTo>
                <a:lnTo>
                  <a:pt x="7398683" y="4457706"/>
                </a:lnTo>
                <a:lnTo>
                  <a:pt x="0" y="445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p:cNvGrpSpPr/>
          <p:nvPr/>
        </p:nvGrpSpPr>
        <p:grpSpPr>
          <a:xfrm rot="2023761">
            <a:off x="-4981360" y="-5946643"/>
            <a:ext cx="6180658" cy="12487917"/>
            <a:chOff x="0" y="0"/>
            <a:chExt cx="1627828" cy="3288999"/>
          </a:xfrm>
        </p:grpSpPr>
        <p:sp>
          <p:nvSpPr>
            <p:cNvPr id="8" name="Freeform 8"/>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en-US"/>
            </a:p>
          </p:txBody>
        </p:sp>
        <p:sp>
          <p:nvSpPr>
            <p:cNvPr id="9" name="TextBox 9"/>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2023761">
            <a:off x="-348299" y="-3646875"/>
            <a:ext cx="125097" cy="12487917"/>
            <a:chOff x="0" y="0"/>
            <a:chExt cx="32947" cy="3288999"/>
          </a:xfrm>
        </p:grpSpPr>
        <p:sp>
          <p:nvSpPr>
            <p:cNvPr id="11" name="Freeform 11"/>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en-US"/>
            </a:p>
          </p:txBody>
        </p:sp>
        <p:sp>
          <p:nvSpPr>
            <p:cNvPr id="12" name="TextBox 12"/>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737645" y="8050509"/>
            <a:ext cx="4050208" cy="4529608"/>
            <a:chOff x="0" y="0"/>
            <a:chExt cx="635929" cy="711200"/>
          </a:xfrm>
        </p:grpSpPr>
        <p:sp>
          <p:nvSpPr>
            <p:cNvPr id="14" name="Freeform 14"/>
            <p:cNvSpPr/>
            <p:nvPr/>
          </p:nvSpPr>
          <p:spPr>
            <a:xfrm>
              <a:off x="0" y="0"/>
              <a:ext cx="635929" cy="711200"/>
            </a:xfrm>
            <a:custGeom>
              <a:avLst/>
              <a:gdLst/>
              <a:ahLst/>
              <a:cxnLst/>
              <a:rect l="l" t="t" r="r" b="b"/>
              <a:pathLst>
                <a:path w="635929" h="711200">
                  <a:moveTo>
                    <a:pt x="317964" y="0"/>
                  </a:moveTo>
                  <a:lnTo>
                    <a:pt x="635929" y="711200"/>
                  </a:lnTo>
                  <a:lnTo>
                    <a:pt x="0" y="711200"/>
                  </a:lnTo>
                  <a:lnTo>
                    <a:pt x="317964"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15" name="TextBox 15"/>
            <p:cNvSpPr txBox="1"/>
            <p:nvPr/>
          </p:nvSpPr>
          <p:spPr>
            <a:xfrm>
              <a:off x="99364" y="273050"/>
              <a:ext cx="437201" cy="38735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a:off x="8920629" y="3432458"/>
            <a:ext cx="3653625" cy="0"/>
          </a:xfrm>
          <a:prstGeom prst="line">
            <a:avLst/>
          </a:prstGeom>
          <a:ln w="38100" cap="flat">
            <a:solidFill>
              <a:srgbClr val="000000"/>
            </a:solidFill>
            <a:prstDash val="solid"/>
            <a:headEnd type="none" w="sm" len="sm"/>
            <a:tailEnd type="none" w="sm" len="sm"/>
          </a:ln>
        </p:spPr>
        <p:txBody>
          <a:bodyPr/>
          <a:lstStyle/>
          <a:p>
            <a:endParaRPr lang="en-US"/>
          </a:p>
        </p:txBody>
      </p:sp>
      <p:sp>
        <p:nvSpPr>
          <p:cNvPr id="18" name="Freeform 18"/>
          <p:cNvSpPr/>
          <p:nvPr/>
        </p:nvSpPr>
        <p:spPr>
          <a:xfrm>
            <a:off x="16376487" y="8327221"/>
            <a:ext cx="859118" cy="859118"/>
          </a:xfrm>
          <a:custGeom>
            <a:avLst/>
            <a:gdLst/>
            <a:ahLst/>
            <a:cxnLst/>
            <a:rect l="l" t="t" r="r" b="b"/>
            <a:pathLst>
              <a:path w="859118" h="859118">
                <a:moveTo>
                  <a:pt x="0" y="0"/>
                </a:moveTo>
                <a:lnTo>
                  <a:pt x="859119" y="0"/>
                </a:lnTo>
                <a:lnTo>
                  <a:pt x="859119" y="859118"/>
                </a:lnTo>
                <a:lnTo>
                  <a:pt x="0" y="8591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TextBox 19"/>
          <p:cNvSpPr txBox="1"/>
          <p:nvPr/>
        </p:nvSpPr>
        <p:spPr>
          <a:xfrm>
            <a:off x="8320951" y="3355594"/>
            <a:ext cx="8985974" cy="2007173"/>
          </a:xfrm>
          <a:prstGeom prst="rect">
            <a:avLst/>
          </a:prstGeom>
        </p:spPr>
        <p:txBody>
          <a:bodyPr lIns="0" tIns="0" rIns="0" bIns="0" rtlCol="0" anchor="t">
            <a:spAutoFit/>
          </a:bodyPr>
          <a:lstStyle/>
          <a:p>
            <a:pPr algn="r">
              <a:lnSpc>
                <a:spcPts val="15545"/>
              </a:lnSpc>
            </a:pPr>
            <a:r>
              <a:rPr lang="en-US" sz="11104">
                <a:solidFill>
                  <a:srgbClr val="000000"/>
                </a:solidFill>
                <a:latin typeface="Poppins Ultra-Bold"/>
              </a:rPr>
              <a:t>THANK YOU</a:t>
            </a:r>
          </a:p>
        </p:txBody>
      </p:sp>
      <p:sp>
        <p:nvSpPr>
          <p:cNvPr id="20" name="TextBox 20"/>
          <p:cNvSpPr txBox="1"/>
          <p:nvPr/>
        </p:nvSpPr>
        <p:spPr>
          <a:xfrm>
            <a:off x="8320951" y="5019675"/>
            <a:ext cx="8966924" cy="1026283"/>
          </a:xfrm>
          <a:prstGeom prst="rect">
            <a:avLst/>
          </a:prstGeom>
        </p:spPr>
        <p:txBody>
          <a:bodyPr lIns="0" tIns="0" rIns="0" bIns="0" rtlCol="0" anchor="t">
            <a:spAutoFit/>
          </a:bodyPr>
          <a:lstStyle/>
          <a:p>
            <a:pPr algn="r">
              <a:lnSpc>
                <a:spcPts val="8008"/>
              </a:lnSpc>
            </a:pPr>
            <a:r>
              <a:rPr lang="en-US" sz="5720" spc="291">
                <a:solidFill>
                  <a:srgbClr val="000000"/>
                </a:solidFill>
                <a:latin typeface="Poppins Semi-Bold"/>
              </a:rPr>
              <a:t>FOR 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8304" flipH="1">
            <a:off x="6321950" y="8124224"/>
            <a:ext cx="8454389" cy="5093770"/>
          </a:xfrm>
          <a:custGeom>
            <a:avLst/>
            <a:gdLst/>
            <a:ahLst/>
            <a:cxnLst/>
            <a:rect l="l" t="t" r="r" b="b"/>
            <a:pathLst>
              <a:path w="8454389" h="5093770">
                <a:moveTo>
                  <a:pt x="8454389" y="0"/>
                </a:moveTo>
                <a:lnTo>
                  <a:pt x="0" y="0"/>
                </a:lnTo>
                <a:lnTo>
                  <a:pt x="0" y="5093770"/>
                </a:lnTo>
                <a:lnTo>
                  <a:pt x="8454389" y="5093770"/>
                </a:lnTo>
                <a:lnTo>
                  <a:pt x="84543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779308" y="1678149"/>
            <a:ext cx="21307910" cy="6930702"/>
            <a:chOff x="0" y="0"/>
            <a:chExt cx="5611960" cy="1825370"/>
          </a:xfrm>
        </p:grpSpPr>
        <p:sp>
          <p:nvSpPr>
            <p:cNvPr id="4" name="Freeform 4"/>
            <p:cNvSpPr/>
            <p:nvPr/>
          </p:nvSpPr>
          <p:spPr>
            <a:xfrm>
              <a:off x="0" y="0"/>
              <a:ext cx="5611960" cy="1825370"/>
            </a:xfrm>
            <a:custGeom>
              <a:avLst/>
              <a:gdLst/>
              <a:ahLst/>
              <a:cxnLst/>
              <a:rect l="l" t="t" r="r" b="b"/>
              <a:pathLst>
                <a:path w="5611960" h="1825370">
                  <a:moveTo>
                    <a:pt x="0" y="0"/>
                  </a:moveTo>
                  <a:lnTo>
                    <a:pt x="5611960" y="0"/>
                  </a:lnTo>
                  <a:lnTo>
                    <a:pt x="5611960" y="1825370"/>
                  </a:lnTo>
                  <a:lnTo>
                    <a:pt x="0" y="1825370"/>
                  </a:lnTo>
                  <a:close/>
                </a:path>
              </a:pathLst>
            </a:custGeom>
            <a:solidFill>
              <a:srgbClr val="0E6B84"/>
            </a:solidFill>
          </p:spPr>
          <p:txBody>
            <a:bodyPr/>
            <a:lstStyle/>
            <a:p>
              <a:endParaRPr lang="en-US"/>
            </a:p>
          </p:txBody>
        </p:sp>
        <p:sp>
          <p:nvSpPr>
            <p:cNvPr id="5" name="TextBox 5"/>
            <p:cNvSpPr txBox="1"/>
            <p:nvPr/>
          </p:nvSpPr>
          <p:spPr>
            <a:xfrm>
              <a:off x="0" y="-57150"/>
              <a:ext cx="5611960" cy="18825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85698" y="0"/>
            <a:ext cx="6602302" cy="10287000"/>
            <a:chOff x="0" y="0"/>
            <a:chExt cx="8803069" cy="13716000"/>
          </a:xfrm>
        </p:grpSpPr>
        <p:pic>
          <p:nvPicPr>
            <p:cNvPr id="7" name="Picture 7"/>
            <p:cNvPicPr>
              <a:picLocks noChangeAspect="1"/>
            </p:cNvPicPr>
            <p:nvPr/>
          </p:nvPicPr>
          <p:blipFill>
            <a:blip r:embed="rId4"/>
            <a:srcRect l="52744" r="4455"/>
            <a:stretch>
              <a:fillRect/>
            </a:stretch>
          </p:blipFill>
          <p:spPr>
            <a:xfrm>
              <a:off x="0" y="0"/>
              <a:ext cx="8803069" cy="13716000"/>
            </a:xfrm>
            <a:prstGeom prst="rect">
              <a:avLst/>
            </a:prstGeom>
          </p:spPr>
        </p:pic>
      </p:grpSp>
      <p:sp>
        <p:nvSpPr>
          <p:cNvPr id="8" name="TextBox 8"/>
          <p:cNvSpPr txBox="1"/>
          <p:nvPr/>
        </p:nvSpPr>
        <p:spPr>
          <a:xfrm>
            <a:off x="708317" y="3228902"/>
            <a:ext cx="9901189" cy="4838700"/>
          </a:xfrm>
          <a:prstGeom prst="rect">
            <a:avLst/>
          </a:prstGeom>
        </p:spPr>
        <p:txBody>
          <a:bodyPr lIns="0" tIns="0" rIns="0" bIns="0" rtlCol="0" anchor="t">
            <a:spAutoFit/>
          </a:bodyPr>
          <a:lstStyle/>
          <a:p>
            <a:pPr>
              <a:lnSpc>
                <a:spcPts val="4200"/>
              </a:lnSpc>
            </a:pPr>
            <a:r>
              <a:rPr lang="en-US" sz="3500" dirty="0">
                <a:solidFill>
                  <a:srgbClr val="FFFFFF"/>
                </a:solidFill>
                <a:latin typeface="Poppins"/>
              </a:rPr>
              <a:t>Customer churn prediction is a critical aspect of business management, particularly for industries like telecommunications, internet service providers, pay TV companies, insurance firms, and alarm monitoring services. It involves understanding and addressing customer attrition, which refers to the loss of clients or customers.</a:t>
            </a:r>
          </a:p>
        </p:txBody>
      </p:sp>
      <p:sp>
        <p:nvSpPr>
          <p:cNvPr id="9" name="TextBox 9"/>
          <p:cNvSpPr txBox="1"/>
          <p:nvPr/>
        </p:nvSpPr>
        <p:spPr>
          <a:xfrm>
            <a:off x="708317" y="2216478"/>
            <a:ext cx="10332662" cy="809625"/>
          </a:xfrm>
          <a:prstGeom prst="rect">
            <a:avLst/>
          </a:prstGeom>
        </p:spPr>
        <p:txBody>
          <a:bodyPr lIns="0" tIns="0" rIns="0" bIns="0" rtlCol="0" anchor="t">
            <a:spAutoFit/>
          </a:bodyPr>
          <a:lstStyle/>
          <a:p>
            <a:pPr>
              <a:lnSpc>
                <a:spcPts val="6000"/>
              </a:lnSpc>
            </a:pPr>
            <a:r>
              <a:rPr lang="en-US" sz="5000" dirty="0">
                <a:solidFill>
                  <a:srgbClr val="FFFFFF"/>
                </a:solidFill>
                <a:latin typeface="Poppins Bold"/>
              </a:rPr>
              <a:t>Customer Churn Prediction</a:t>
            </a:r>
          </a:p>
        </p:txBody>
      </p:sp>
      <p:sp>
        <p:nvSpPr>
          <p:cNvPr id="10" name="Freeform 10"/>
          <p:cNvSpPr/>
          <p:nvPr/>
        </p:nvSpPr>
        <p:spPr>
          <a:xfrm rot="8693059" flipH="1">
            <a:off x="-2698014" y="-3017277"/>
            <a:ext cx="8454389" cy="5093770"/>
          </a:xfrm>
          <a:custGeom>
            <a:avLst/>
            <a:gdLst/>
            <a:ahLst/>
            <a:cxnLst/>
            <a:rect l="l" t="t" r="r" b="b"/>
            <a:pathLst>
              <a:path w="8454389" h="5093770">
                <a:moveTo>
                  <a:pt x="8454389" y="0"/>
                </a:moveTo>
                <a:lnTo>
                  <a:pt x="0" y="0"/>
                </a:lnTo>
                <a:lnTo>
                  <a:pt x="0" y="5093770"/>
                </a:lnTo>
                <a:lnTo>
                  <a:pt x="8454389" y="5093770"/>
                </a:lnTo>
                <a:lnTo>
                  <a:pt x="84543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356655" flipH="1" flipV="1">
            <a:off x="10237813" y="-2755835"/>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811400" y="3158122"/>
            <a:ext cx="3970757" cy="397075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209550" cap="sq">
              <a:solidFill>
                <a:srgbClr val="269BBB"/>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720549" y="3833930"/>
            <a:ext cx="2152458" cy="2619141"/>
          </a:xfrm>
          <a:custGeom>
            <a:avLst/>
            <a:gdLst/>
            <a:ahLst/>
            <a:cxnLst/>
            <a:rect l="l" t="t" r="r" b="b"/>
            <a:pathLst>
              <a:path w="2152458" h="2619141">
                <a:moveTo>
                  <a:pt x="0" y="0"/>
                </a:moveTo>
                <a:lnTo>
                  <a:pt x="2152458" y="0"/>
                </a:lnTo>
                <a:lnTo>
                  <a:pt x="2152458" y="2619140"/>
                </a:lnTo>
                <a:lnTo>
                  <a:pt x="0" y="2619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5270982" y="4115001"/>
            <a:ext cx="12165299" cy="3171825"/>
          </a:xfrm>
          <a:prstGeom prst="rect">
            <a:avLst/>
          </a:prstGeom>
        </p:spPr>
        <p:txBody>
          <a:bodyPr lIns="0" tIns="0" rIns="0" bIns="0" rtlCol="0" anchor="t">
            <a:spAutoFit/>
          </a:bodyPr>
          <a:lstStyle/>
          <a:p>
            <a:pPr algn="just">
              <a:lnSpc>
                <a:spcPts val="4199"/>
              </a:lnSpc>
            </a:pPr>
            <a:r>
              <a:rPr lang="en-US" sz="3499" dirty="0">
                <a:solidFill>
                  <a:srgbClr val="000000"/>
                </a:solidFill>
                <a:latin typeface="Poppins"/>
              </a:rPr>
              <a:t>To address customer churn, predictive analytics comes into play, churn prediction models to assess the likelihood of customers leaving. These models prioritize a small list of potential defectors, enabling businesses to concentrate their customer retention efforts on those who are most at risk of churning.</a:t>
            </a:r>
          </a:p>
        </p:txBody>
      </p:sp>
      <p:sp>
        <p:nvSpPr>
          <p:cNvPr id="9" name="TextBox 9"/>
          <p:cNvSpPr txBox="1"/>
          <p:nvPr/>
        </p:nvSpPr>
        <p:spPr>
          <a:xfrm>
            <a:off x="5270982" y="2534233"/>
            <a:ext cx="10772660" cy="1076327"/>
          </a:xfrm>
          <a:prstGeom prst="rect">
            <a:avLst/>
          </a:prstGeom>
        </p:spPr>
        <p:txBody>
          <a:bodyPr lIns="0" tIns="0" rIns="0" bIns="0" rtlCol="0" anchor="t">
            <a:spAutoFit/>
          </a:bodyPr>
          <a:lstStyle/>
          <a:p>
            <a:pPr>
              <a:lnSpc>
                <a:spcPts val="8399"/>
              </a:lnSpc>
            </a:pPr>
            <a:r>
              <a:rPr lang="en-US" sz="5999" dirty="0">
                <a:solidFill>
                  <a:srgbClr val="000000"/>
                </a:solidFill>
                <a:latin typeface="Poppins Bold"/>
              </a:rPr>
              <a:t>Idea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down)">
                                      <p:cBhvr>
                                        <p:cTn id="1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7553" y="3908100"/>
            <a:ext cx="2672997" cy="267299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5634305" y="3908100"/>
            <a:ext cx="2672997" cy="267299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997746" y="3908100"/>
            <a:ext cx="2672997" cy="26729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3960723" y="3908100"/>
            <a:ext cx="2672997" cy="26729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rot="8693059" flipH="1">
            <a:off x="-2818418" y="-2707714"/>
            <a:ext cx="8454389" cy="5093770"/>
          </a:xfrm>
          <a:custGeom>
            <a:avLst/>
            <a:gdLst/>
            <a:ahLst/>
            <a:cxnLst/>
            <a:rect l="l" t="t" r="r" b="b"/>
            <a:pathLst>
              <a:path w="8454389" h="5093770">
                <a:moveTo>
                  <a:pt x="8454389" y="0"/>
                </a:moveTo>
                <a:lnTo>
                  <a:pt x="0" y="0"/>
                </a:lnTo>
                <a:lnTo>
                  <a:pt x="0" y="5093769"/>
                </a:lnTo>
                <a:lnTo>
                  <a:pt x="8454389" y="5093769"/>
                </a:lnTo>
                <a:lnTo>
                  <a:pt x="84543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rot="1919746" flipH="1" flipV="1">
            <a:off x="12659225"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a:off x="-1744156" y="10026168"/>
            <a:ext cx="21323215" cy="2652117"/>
            <a:chOff x="0" y="0"/>
            <a:chExt cx="5615991" cy="698500"/>
          </a:xfrm>
        </p:grpSpPr>
        <p:sp>
          <p:nvSpPr>
            <p:cNvPr id="17" name="Freeform 17"/>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en-US"/>
            </a:p>
          </p:txBody>
        </p:sp>
        <p:sp>
          <p:nvSpPr>
            <p:cNvPr id="18" name="TextBox 18"/>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061137" y="9778518"/>
            <a:ext cx="10165725" cy="2652117"/>
            <a:chOff x="0" y="0"/>
            <a:chExt cx="2677393" cy="698500"/>
          </a:xfrm>
        </p:grpSpPr>
        <p:sp>
          <p:nvSpPr>
            <p:cNvPr id="20" name="Freeform 20"/>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en-US"/>
            </a:p>
          </p:txBody>
        </p:sp>
        <p:sp>
          <p:nvSpPr>
            <p:cNvPr id="21" name="TextBox 21"/>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2216806" y="4582353"/>
            <a:ext cx="1514491" cy="1324491"/>
          </a:xfrm>
          <a:custGeom>
            <a:avLst/>
            <a:gdLst/>
            <a:ahLst/>
            <a:cxnLst/>
            <a:rect l="l" t="t" r="r" b="b"/>
            <a:pathLst>
              <a:path w="1514491" h="1324491">
                <a:moveTo>
                  <a:pt x="0" y="0"/>
                </a:moveTo>
                <a:lnTo>
                  <a:pt x="1514491" y="0"/>
                </a:lnTo>
                <a:lnTo>
                  <a:pt x="1514491" y="1324491"/>
                </a:lnTo>
                <a:lnTo>
                  <a:pt x="0" y="13244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6205724" y="4479519"/>
            <a:ext cx="1530158" cy="1530158"/>
          </a:xfrm>
          <a:custGeom>
            <a:avLst/>
            <a:gdLst/>
            <a:ahLst/>
            <a:cxnLst/>
            <a:rect l="l" t="t" r="r" b="b"/>
            <a:pathLst>
              <a:path w="1530158" h="1530158">
                <a:moveTo>
                  <a:pt x="0" y="0"/>
                </a:moveTo>
                <a:lnTo>
                  <a:pt x="1530158" y="0"/>
                </a:lnTo>
                <a:lnTo>
                  <a:pt x="1530158" y="1530158"/>
                </a:lnTo>
                <a:lnTo>
                  <a:pt x="0" y="1530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24"/>
          <p:cNvSpPr/>
          <p:nvPr/>
        </p:nvSpPr>
        <p:spPr>
          <a:xfrm>
            <a:off x="10471918" y="4476616"/>
            <a:ext cx="1733106" cy="1535965"/>
          </a:xfrm>
          <a:custGeom>
            <a:avLst/>
            <a:gdLst/>
            <a:ahLst/>
            <a:cxnLst/>
            <a:rect l="l" t="t" r="r" b="b"/>
            <a:pathLst>
              <a:path w="1733106" h="1535965">
                <a:moveTo>
                  <a:pt x="0" y="0"/>
                </a:moveTo>
                <a:lnTo>
                  <a:pt x="1733106" y="0"/>
                </a:lnTo>
                <a:lnTo>
                  <a:pt x="1733106" y="1535965"/>
                </a:lnTo>
                <a:lnTo>
                  <a:pt x="0" y="15359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Freeform 25"/>
          <p:cNvSpPr/>
          <p:nvPr/>
        </p:nvSpPr>
        <p:spPr>
          <a:xfrm>
            <a:off x="14535992" y="4476616"/>
            <a:ext cx="1604080" cy="1381514"/>
          </a:xfrm>
          <a:custGeom>
            <a:avLst/>
            <a:gdLst/>
            <a:ahLst/>
            <a:cxnLst/>
            <a:rect l="l" t="t" r="r" b="b"/>
            <a:pathLst>
              <a:path w="1604080" h="1381514">
                <a:moveTo>
                  <a:pt x="0" y="0"/>
                </a:moveTo>
                <a:lnTo>
                  <a:pt x="1604081" y="0"/>
                </a:lnTo>
                <a:lnTo>
                  <a:pt x="1604081" y="1381514"/>
                </a:lnTo>
                <a:lnTo>
                  <a:pt x="0" y="13815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6" name="TextBox 26"/>
          <p:cNvSpPr txBox="1"/>
          <p:nvPr/>
        </p:nvSpPr>
        <p:spPr>
          <a:xfrm>
            <a:off x="6081581" y="1416821"/>
            <a:ext cx="6124837" cy="774700"/>
          </a:xfrm>
          <a:prstGeom prst="rect">
            <a:avLst/>
          </a:prstGeom>
        </p:spPr>
        <p:txBody>
          <a:bodyPr lIns="0" tIns="0" rIns="0" bIns="0" rtlCol="0" anchor="t">
            <a:spAutoFit/>
          </a:bodyPr>
          <a:lstStyle/>
          <a:p>
            <a:pPr algn="ctr">
              <a:lnSpc>
                <a:spcPts val="5750"/>
              </a:lnSpc>
            </a:pPr>
            <a:r>
              <a:rPr lang="en-US" sz="5000" dirty="0">
                <a:solidFill>
                  <a:srgbClr val="000000"/>
                </a:solidFill>
                <a:latin typeface="Poppins Bold"/>
              </a:rPr>
              <a:t>Process </a:t>
            </a:r>
          </a:p>
        </p:txBody>
      </p:sp>
      <p:sp>
        <p:nvSpPr>
          <p:cNvPr id="27" name="TextBox 27"/>
          <p:cNvSpPr txBox="1"/>
          <p:nvPr/>
        </p:nvSpPr>
        <p:spPr>
          <a:xfrm>
            <a:off x="1408776" y="6922158"/>
            <a:ext cx="3130550" cy="704850"/>
          </a:xfrm>
          <a:prstGeom prst="rect">
            <a:avLst/>
          </a:prstGeom>
        </p:spPr>
        <p:txBody>
          <a:bodyPr lIns="0" tIns="0" rIns="0" bIns="0" rtlCol="0" anchor="t">
            <a:spAutoFit/>
          </a:bodyPr>
          <a:lstStyle/>
          <a:p>
            <a:pPr algn="ctr">
              <a:lnSpc>
                <a:spcPts val="2849"/>
              </a:lnSpc>
            </a:pPr>
            <a:r>
              <a:rPr lang="en-US" sz="2499">
                <a:solidFill>
                  <a:srgbClr val="000000"/>
                </a:solidFill>
                <a:latin typeface="Montserrat Bold"/>
              </a:rPr>
              <a:t>Bussiness Understanding</a:t>
            </a:r>
          </a:p>
        </p:txBody>
      </p:sp>
      <p:sp>
        <p:nvSpPr>
          <p:cNvPr id="28" name="TextBox 28"/>
          <p:cNvSpPr txBox="1"/>
          <p:nvPr/>
        </p:nvSpPr>
        <p:spPr>
          <a:xfrm>
            <a:off x="5381583" y="6922158"/>
            <a:ext cx="3334636" cy="352425"/>
          </a:xfrm>
          <a:prstGeom prst="rect">
            <a:avLst/>
          </a:prstGeom>
        </p:spPr>
        <p:txBody>
          <a:bodyPr lIns="0" tIns="0" rIns="0" bIns="0" rtlCol="0" anchor="t">
            <a:spAutoFit/>
          </a:bodyPr>
          <a:lstStyle/>
          <a:p>
            <a:pPr algn="ctr">
              <a:lnSpc>
                <a:spcPts val="2849"/>
              </a:lnSpc>
            </a:pPr>
            <a:r>
              <a:rPr lang="en-US" sz="2499" dirty="0">
                <a:solidFill>
                  <a:srgbClr val="000000"/>
                </a:solidFill>
                <a:latin typeface="Montserrat Bold"/>
              </a:rPr>
              <a:t>Preprocessing</a:t>
            </a:r>
          </a:p>
        </p:txBody>
      </p:sp>
      <p:sp>
        <p:nvSpPr>
          <p:cNvPr id="29" name="TextBox 29"/>
          <p:cNvSpPr txBox="1"/>
          <p:nvPr/>
        </p:nvSpPr>
        <p:spPr>
          <a:xfrm>
            <a:off x="9811594" y="6922158"/>
            <a:ext cx="3053754" cy="704850"/>
          </a:xfrm>
          <a:prstGeom prst="rect">
            <a:avLst/>
          </a:prstGeom>
        </p:spPr>
        <p:txBody>
          <a:bodyPr lIns="0" tIns="0" rIns="0" bIns="0" rtlCol="0" anchor="t">
            <a:spAutoFit/>
          </a:bodyPr>
          <a:lstStyle/>
          <a:p>
            <a:pPr algn="ctr">
              <a:lnSpc>
                <a:spcPts val="2849"/>
              </a:lnSpc>
            </a:pPr>
            <a:r>
              <a:rPr lang="en-US" sz="2499" dirty="0">
                <a:solidFill>
                  <a:srgbClr val="000000"/>
                </a:solidFill>
                <a:latin typeface="Montserrat Bold"/>
              </a:rPr>
              <a:t>EDA and Build Model</a:t>
            </a:r>
          </a:p>
        </p:txBody>
      </p:sp>
      <p:sp>
        <p:nvSpPr>
          <p:cNvPr id="30" name="TextBox 30"/>
          <p:cNvSpPr txBox="1"/>
          <p:nvPr/>
        </p:nvSpPr>
        <p:spPr>
          <a:xfrm>
            <a:off x="14045946" y="6922158"/>
            <a:ext cx="2502550" cy="352425"/>
          </a:xfrm>
          <a:prstGeom prst="rect">
            <a:avLst/>
          </a:prstGeom>
        </p:spPr>
        <p:txBody>
          <a:bodyPr lIns="0" tIns="0" rIns="0" bIns="0" rtlCol="0" anchor="t">
            <a:spAutoFit/>
          </a:bodyPr>
          <a:lstStyle/>
          <a:p>
            <a:pPr algn="ctr">
              <a:lnSpc>
                <a:spcPts val="2849"/>
              </a:lnSpc>
            </a:pPr>
            <a:r>
              <a:rPr lang="en-US" sz="2499" dirty="0">
                <a:solidFill>
                  <a:srgbClr val="000000"/>
                </a:solidFill>
                <a:latin typeface="Montserrat Bold"/>
              </a:rPr>
              <a:t>Measurement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inVertical)">
                                      <p:cBhvr>
                                        <p:cTn id="18" dur="500"/>
                                        <p:tgtEl>
                                          <p:spTgt spid="28"/>
                                        </p:tgtEl>
                                      </p:cBhvr>
                                    </p:animEffect>
                                  </p:childTnLst>
                                </p:cTn>
                              </p:par>
                              <p:par>
                                <p:cTn id="19" presetID="16" presetClass="entr" presetSubtype="2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arn(inVertical)">
                                      <p:cBhvr>
                                        <p:cTn id="26" dur="500"/>
                                        <p:tgtEl>
                                          <p:spTgt spid="29"/>
                                        </p:tgtEl>
                                      </p:cBhvr>
                                    </p:animEffect>
                                  </p:childTnLst>
                                </p:cTn>
                              </p:par>
                              <p:par>
                                <p:cTn id="27" presetID="16" presetClass="entr" presetSubtype="21"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arn(inVertical)">
                                      <p:cBhvr>
                                        <p:cTn id="34" dur="500"/>
                                        <p:tgtEl>
                                          <p:spTgt spid="3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par>
                                <p:cTn id="38" presetID="16" presetClass="entr" presetSubtype="21"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inVertic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7" grpId="0"/>
      <p:bldP spid="28"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en-US"/>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099673" y="0"/>
            <a:ext cx="6188327" cy="10287000"/>
            <a:chOff x="0" y="0"/>
            <a:chExt cx="8251103" cy="13716000"/>
          </a:xfrm>
        </p:grpSpPr>
        <p:pic>
          <p:nvPicPr>
            <p:cNvPr id="6" name="Picture 6"/>
            <p:cNvPicPr>
              <a:picLocks noChangeAspect="1"/>
            </p:cNvPicPr>
            <p:nvPr/>
          </p:nvPicPr>
          <p:blipFill>
            <a:blip r:embed="rId2"/>
            <a:srcRect l="21275" r="21275"/>
            <a:stretch>
              <a:fillRect/>
            </a:stretch>
          </p:blipFill>
          <p:spPr>
            <a:xfrm>
              <a:off x="0" y="0"/>
              <a:ext cx="8251103" cy="13716000"/>
            </a:xfrm>
            <a:prstGeom prst="rect">
              <a:avLst/>
            </a:prstGeom>
          </p:spPr>
        </p:pic>
      </p:grpSp>
      <p:sp>
        <p:nvSpPr>
          <p:cNvPr id="7" name="Freeform 7"/>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028700" y="5411862"/>
            <a:ext cx="9007034" cy="1638300"/>
          </a:xfrm>
          <a:prstGeom prst="rect">
            <a:avLst/>
          </a:prstGeom>
        </p:spPr>
        <p:txBody>
          <a:bodyPr lIns="0" tIns="0" rIns="0" bIns="0" rtlCol="0" anchor="t">
            <a:spAutoFit/>
          </a:bodyPr>
          <a:lstStyle/>
          <a:p>
            <a:pPr algn="just">
              <a:lnSpc>
                <a:spcPts val="4200"/>
              </a:lnSpc>
            </a:pPr>
            <a:r>
              <a:rPr lang="en-US" sz="3500" dirty="0">
                <a:solidFill>
                  <a:srgbClr val="000000"/>
                </a:solidFill>
                <a:latin typeface="Poppins"/>
              </a:rPr>
              <a:t>Detect and find out customers who are considering leaving by using machine learning ( Binary Classification)</a:t>
            </a:r>
          </a:p>
        </p:txBody>
      </p:sp>
      <p:sp>
        <p:nvSpPr>
          <p:cNvPr id="9" name="TextBox 9"/>
          <p:cNvSpPr txBox="1"/>
          <p:nvPr/>
        </p:nvSpPr>
        <p:spPr>
          <a:xfrm>
            <a:off x="3853080" y="3101825"/>
            <a:ext cx="6182654" cy="1609725"/>
          </a:xfrm>
          <a:prstGeom prst="rect">
            <a:avLst/>
          </a:prstGeom>
        </p:spPr>
        <p:txBody>
          <a:bodyPr lIns="0" tIns="0" rIns="0" bIns="0" rtlCol="0" anchor="t">
            <a:spAutoFit/>
          </a:bodyPr>
          <a:lstStyle/>
          <a:p>
            <a:pPr>
              <a:lnSpc>
                <a:spcPts val="6299"/>
              </a:lnSpc>
            </a:pPr>
            <a:r>
              <a:rPr lang="en-US" sz="4500">
                <a:solidFill>
                  <a:srgbClr val="000000"/>
                </a:solidFill>
                <a:latin typeface="Poppins Bold"/>
              </a:rPr>
              <a:t>Bussiness Understanding</a:t>
            </a:r>
          </a:p>
        </p:txBody>
      </p:sp>
      <p:grpSp>
        <p:nvGrpSpPr>
          <p:cNvPr id="10" name="Group 10"/>
          <p:cNvGrpSpPr/>
          <p:nvPr/>
        </p:nvGrpSpPr>
        <p:grpSpPr>
          <a:xfrm>
            <a:off x="577962" y="9710416"/>
            <a:ext cx="9457772" cy="2652117"/>
            <a:chOff x="0" y="0"/>
            <a:chExt cx="2490936" cy="698500"/>
          </a:xfrm>
        </p:grpSpPr>
        <p:sp>
          <p:nvSpPr>
            <p:cNvPr id="11" name="Freeform 11"/>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en-US"/>
            </a:p>
          </p:txBody>
        </p:sp>
        <p:sp>
          <p:nvSpPr>
            <p:cNvPr id="12" name="TextBox 12"/>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8626343">
            <a:off x="16187546" y="-6914263"/>
            <a:ext cx="6180658" cy="12487917"/>
            <a:chOff x="0" y="0"/>
            <a:chExt cx="1627828" cy="3288999"/>
          </a:xfrm>
        </p:grpSpPr>
        <p:sp>
          <p:nvSpPr>
            <p:cNvPr id="14" name="Freeform 14"/>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en-US"/>
            </a:p>
          </p:txBody>
        </p:sp>
        <p:sp>
          <p:nvSpPr>
            <p:cNvPr id="15" name="TextBox 15"/>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2211398">
            <a:off x="17051027" y="-5573485"/>
            <a:ext cx="125097" cy="12487917"/>
            <a:chOff x="0" y="0"/>
            <a:chExt cx="32947" cy="3288999"/>
          </a:xfrm>
        </p:grpSpPr>
        <p:sp>
          <p:nvSpPr>
            <p:cNvPr id="17" name="Freeform 17"/>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en-US"/>
            </a:p>
          </p:txBody>
        </p:sp>
        <p:sp>
          <p:nvSpPr>
            <p:cNvPr id="18" name="TextBox 18"/>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70442" y="2232051"/>
            <a:ext cx="2672997" cy="267299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2" name="Freeform 22"/>
          <p:cNvSpPr/>
          <p:nvPr/>
        </p:nvSpPr>
        <p:spPr>
          <a:xfrm>
            <a:off x="1549695" y="2906304"/>
            <a:ext cx="1514491" cy="1324491"/>
          </a:xfrm>
          <a:custGeom>
            <a:avLst/>
            <a:gdLst/>
            <a:ahLst/>
            <a:cxnLst/>
            <a:rect l="l" t="t" r="r" b="b"/>
            <a:pathLst>
              <a:path w="1514491" h="1324491">
                <a:moveTo>
                  <a:pt x="0" y="0"/>
                </a:moveTo>
                <a:lnTo>
                  <a:pt x="1514491" y="0"/>
                </a:lnTo>
                <a:lnTo>
                  <a:pt x="1514491" y="1324491"/>
                </a:lnTo>
                <a:lnTo>
                  <a:pt x="0" y="1324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06227" y="0"/>
            <a:ext cx="8519796" cy="10287000"/>
            <a:chOff x="0" y="0"/>
            <a:chExt cx="33128471" cy="40000085"/>
          </a:xfrm>
        </p:grpSpPr>
        <p:sp>
          <p:nvSpPr>
            <p:cNvPr id="3" name="Freeform 3"/>
            <p:cNvSpPr/>
            <p:nvPr/>
          </p:nvSpPr>
          <p:spPr>
            <a:xfrm>
              <a:off x="0" y="0"/>
              <a:ext cx="33128458" cy="40000048"/>
            </a:xfrm>
            <a:custGeom>
              <a:avLst/>
              <a:gdLst/>
              <a:ahLst/>
              <a:cxnLst/>
              <a:rect l="l" t="t" r="r" b="b"/>
              <a:pathLst>
                <a:path w="33128458" h="40000048">
                  <a:moveTo>
                    <a:pt x="0" y="0"/>
                  </a:moveTo>
                  <a:lnTo>
                    <a:pt x="16347187" y="40000048"/>
                  </a:lnTo>
                  <a:lnTo>
                    <a:pt x="33128458" y="40000048"/>
                  </a:lnTo>
                  <a:lnTo>
                    <a:pt x="33128458" y="0"/>
                  </a:lnTo>
                  <a:close/>
                </a:path>
              </a:pathLst>
            </a:custGeom>
            <a:blipFill>
              <a:blip r:embed="rId2"/>
              <a:stretch>
                <a:fillRect l="-61855" r="-19371"/>
              </a:stretch>
            </a:blipFill>
          </p:spPr>
          <p:txBody>
            <a:bodyPr/>
            <a:lstStyle/>
            <a:p>
              <a:endParaRPr lang="en-US"/>
            </a:p>
          </p:txBody>
        </p:sp>
      </p:grpSp>
      <p:sp>
        <p:nvSpPr>
          <p:cNvPr id="4" name="Freeform 4"/>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28700" y="3890643"/>
            <a:ext cx="9318741" cy="1638300"/>
          </a:xfrm>
          <a:prstGeom prst="rect">
            <a:avLst/>
          </a:prstGeom>
        </p:spPr>
        <p:txBody>
          <a:bodyPr lIns="0" tIns="0" rIns="0" bIns="0" rtlCol="0" anchor="t">
            <a:spAutoFit/>
          </a:bodyPr>
          <a:lstStyle/>
          <a:p>
            <a:pPr algn="just">
              <a:lnSpc>
                <a:spcPts val="4200"/>
              </a:lnSpc>
            </a:pPr>
            <a:r>
              <a:rPr lang="en-US" sz="3500" dirty="0">
                <a:solidFill>
                  <a:srgbClr val="000000"/>
                </a:solidFill>
                <a:latin typeface="Poppins"/>
              </a:rPr>
              <a:t>Have two file data:</a:t>
            </a:r>
          </a:p>
          <a:p>
            <a:pPr marL="755651" lvl="1" indent="-377825" algn="just">
              <a:lnSpc>
                <a:spcPts val="4200"/>
              </a:lnSpc>
              <a:buFont typeface="Arial"/>
              <a:buChar char="•"/>
            </a:pPr>
            <a:r>
              <a:rPr lang="en-US" sz="3500" dirty="0">
                <a:solidFill>
                  <a:srgbClr val="000000"/>
                </a:solidFill>
                <a:latin typeface="Poppins"/>
              </a:rPr>
              <a:t>churn-bigml-80.csv (Train)</a:t>
            </a:r>
          </a:p>
          <a:p>
            <a:pPr marL="755651" lvl="1" indent="-377825" algn="just">
              <a:lnSpc>
                <a:spcPts val="4200"/>
              </a:lnSpc>
              <a:buFont typeface="Arial"/>
              <a:buChar char="•"/>
            </a:pPr>
            <a:r>
              <a:rPr lang="en-US" sz="3500" dirty="0">
                <a:solidFill>
                  <a:srgbClr val="000000"/>
                </a:solidFill>
                <a:latin typeface="Poppins"/>
              </a:rPr>
              <a:t>churn-bigml-20.csv (Test)</a:t>
            </a:r>
          </a:p>
        </p:txBody>
      </p:sp>
      <p:grpSp>
        <p:nvGrpSpPr>
          <p:cNvPr id="7" name="Group 7"/>
          <p:cNvGrpSpPr/>
          <p:nvPr/>
        </p:nvGrpSpPr>
        <p:grpSpPr>
          <a:xfrm>
            <a:off x="12362964" y="8263693"/>
            <a:ext cx="2292718" cy="2700338"/>
            <a:chOff x="0" y="0"/>
            <a:chExt cx="603844" cy="711200"/>
          </a:xfrm>
        </p:grpSpPr>
        <p:sp>
          <p:nvSpPr>
            <p:cNvPr id="8" name="Freeform 8"/>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269BBB"/>
            </a:solidFill>
          </p:spPr>
          <p:txBody>
            <a:bodyPr/>
            <a:lstStyle/>
            <a:p>
              <a:endParaRPr lang="en-US"/>
            </a:p>
          </p:txBody>
        </p:sp>
        <p:sp>
          <p:nvSpPr>
            <p:cNvPr id="9" name="TextBox 9"/>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934464" y="8936831"/>
            <a:ext cx="2292718" cy="2700338"/>
            <a:chOff x="0" y="0"/>
            <a:chExt cx="603844" cy="711200"/>
          </a:xfrm>
        </p:grpSpPr>
        <p:sp>
          <p:nvSpPr>
            <p:cNvPr id="11" name="Freeform 11"/>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12" name="TextBox 12"/>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848591" y="1646237"/>
            <a:ext cx="6498849"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Preprocessing</a:t>
            </a:r>
          </a:p>
        </p:txBody>
      </p:sp>
      <p:grpSp>
        <p:nvGrpSpPr>
          <p:cNvPr id="14" name="Group 14"/>
          <p:cNvGrpSpPr/>
          <p:nvPr/>
        </p:nvGrpSpPr>
        <p:grpSpPr>
          <a:xfrm>
            <a:off x="741329" y="647876"/>
            <a:ext cx="2672997" cy="267299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312748" y="1219296"/>
            <a:ext cx="1530158" cy="1530158"/>
          </a:xfrm>
          <a:custGeom>
            <a:avLst/>
            <a:gdLst/>
            <a:ahLst/>
            <a:cxnLst/>
            <a:rect l="l" t="t" r="r" b="b"/>
            <a:pathLst>
              <a:path w="1530158" h="1530158">
                <a:moveTo>
                  <a:pt x="0" y="0"/>
                </a:moveTo>
                <a:lnTo>
                  <a:pt x="1530158" y="0"/>
                </a:lnTo>
                <a:lnTo>
                  <a:pt x="1530158" y="1530158"/>
                </a:lnTo>
                <a:lnTo>
                  <a:pt x="0" y="1530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1028700" y="6261171"/>
            <a:ext cx="9318741" cy="1638300"/>
          </a:xfrm>
          <a:prstGeom prst="rect">
            <a:avLst/>
          </a:prstGeom>
        </p:spPr>
        <p:txBody>
          <a:bodyPr lIns="0" tIns="0" rIns="0" bIns="0" rtlCol="0" anchor="t">
            <a:spAutoFit/>
          </a:bodyPr>
          <a:lstStyle/>
          <a:p>
            <a:pPr algn="just">
              <a:lnSpc>
                <a:spcPts val="4200"/>
              </a:lnSpc>
            </a:pPr>
            <a:r>
              <a:rPr lang="en-US" sz="3500" dirty="0">
                <a:solidFill>
                  <a:srgbClr val="000000"/>
                </a:solidFill>
                <a:latin typeface="Poppins"/>
              </a:rPr>
              <a:t>Number of rows: </a:t>
            </a:r>
          </a:p>
          <a:p>
            <a:pPr marL="755651" lvl="1" indent="-377825" algn="just">
              <a:lnSpc>
                <a:spcPts val="4200"/>
              </a:lnSpc>
              <a:buFont typeface="Arial"/>
              <a:buChar char="•"/>
            </a:pPr>
            <a:r>
              <a:rPr lang="en-US" sz="3500" dirty="0">
                <a:solidFill>
                  <a:srgbClr val="000000"/>
                </a:solidFill>
                <a:latin typeface="Poppins"/>
              </a:rPr>
              <a:t>Number of rows data in Train set: 2666</a:t>
            </a:r>
          </a:p>
          <a:p>
            <a:pPr marL="755651" lvl="1" indent="-377825" algn="just">
              <a:lnSpc>
                <a:spcPts val="4200"/>
              </a:lnSpc>
              <a:buFont typeface="Arial"/>
              <a:buChar char="•"/>
            </a:pPr>
            <a:r>
              <a:rPr lang="en-US" sz="3500" dirty="0">
                <a:solidFill>
                  <a:srgbClr val="000000"/>
                </a:solidFill>
                <a:latin typeface="Poppins"/>
              </a:rPr>
              <a:t>Number of rows data in Test set: 667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1000"/>
                                        <p:tgtEl>
                                          <p:spTgt spid="18">
                                            <p:txEl>
                                              <p:pRg st="0" end="0"/>
                                            </p:txEl>
                                          </p:spTgt>
                                        </p:tgtEl>
                                      </p:cBhvr>
                                    </p:animEffect>
                                    <p:anim calcmode="lin" valueType="num">
                                      <p:cBhvr>
                                        <p:cTn id="2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xEl>
                                              <p:pRg st="1" end="1"/>
                                            </p:txEl>
                                          </p:spTgt>
                                        </p:tgtEl>
                                        <p:attrNameLst>
                                          <p:attrName>style.visibility</p:attrName>
                                        </p:attrNameLst>
                                      </p:cBhvr>
                                      <p:to>
                                        <p:strVal val="visible"/>
                                      </p:to>
                                    </p:set>
                                    <p:animEffect transition="in" filter="fade">
                                      <p:cBhvr>
                                        <p:cTn id="29" dur="1000"/>
                                        <p:tgtEl>
                                          <p:spTgt spid="18">
                                            <p:txEl>
                                              <p:pRg st="1" end="1"/>
                                            </p:txEl>
                                          </p:spTgt>
                                        </p:tgtEl>
                                      </p:cBhvr>
                                    </p:animEffect>
                                    <p:anim calcmode="lin" valueType="num">
                                      <p:cBhvr>
                                        <p:cTn id="30"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
                                            <p:txEl>
                                              <p:pRg st="2" end="2"/>
                                            </p:txEl>
                                          </p:spTgt>
                                        </p:tgtEl>
                                        <p:attrNameLst>
                                          <p:attrName>style.visibility</p:attrName>
                                        </p:attrNameLst>
                                      </p:cBhvr>
                                      <p:to>
                                        <p:strVal val="visible"/>
                                      </p:to>
                                    </p:set>
                                    <p:animEffect transition="in" filter="fade">
                                      <p:cBhvr>
                                        <p:cTn id="34" dur="1000"/>
                                        <p:tgtEl>
                                          <p:spTgt spid="18">
                                            <p:txEl>
                                              <p:pRg st="2" end="2"/>
                                            </p:txEl>
                                          </p:spTgt>
                                        </p:tgtEl>
                                      </p:cBhvr>
                                    </p:animEffect>
                                    <p:anim calcmode="lin" valueType="num">
                                      <p:cBhvr>
                                        <p:cTn id="35"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06227" y="0"/>
            <a:ext cx="8519796" cy="10287000"/>
            <a:chOff x="0" y="0"/>
            <a:chExt cx="33128471" cy="40000085"/>
          </a:xfrm>
        </p:grpSpPr>
        <p:sp>
          <p:nvSpPr>
            <p:cNvPr id="3" name="Freeform 3"/>
            <p:cNvSpPr/>
            <p:nvPr/>
          </p:nvSpPr>
          <p:spPr>
            <a:xfrm>
              <a:off x="0" y="0"/>
              <a:ext cx="33128458" cy="40000048"/>
            </a:xfrm>
            <a:custGeom>
              <a:avLst/>
              <a:gdLst/>
              <a:ahLst/>
              <a:cxnLst/>
              <a:rect l="l" t="t" r="r" b="b"/>
              <a:pathLst>
                <a:path w="33128458" h="40000048">
                  <a:moveTo>
                    <a:pt x="0" y="0"/>
                  </a:moveTo>
                  <a:lnTo>
                    <a:pt x="16347187" y="40000048"/>
                  </a:lnTo>
                  <a:lnTo>
                    <a:pt x="33128458" y="40000048"/>
                  </a:lnTo>
                  <a:lnTo>
                    <a:pt x="33128458" y="0"/>
                  </a:lnTo>
                  <a:close/>
                </a:path>
              </a:pathLst>
            </a:custGeom>
            <a:blipFill>
              <a:blip r:embed="rId2"/>
              <a:stretch>
                <a:fillRect l="-61855" r="-19371"/>
              </a:stretch>
            </a:blipFill>
          </p:spPr>
          <p:txBody>
            <a:bodyPr/>
            <a:lstStyle/>
            <a:p>
              <a:endParaRPr lang="en-US"/>
            </a:p>
          </p:txBody>
        </p:sp>
      </p:grpSp>
      <p:sp>
        <p:nvSpPr>
          <p:cNvPr id="4" name="Freeform 4"/>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28700" y="3890643"/>
            <a:ext cx="9318741" cy="4305300"/>
          </a:xfrm>
          <a:prstGeom prst="rect">
            <a:avLst/>
          </a:prstGeom>
        </p:spPr>
        <p:txBody>
          <a:bodyPr lIns="0" tIns="0" rIns="0" bIns="0" rtlCol="0" anchor="t">
            <a:spAutoFit/>
          </a:bodyPr>
          <a:lstStyle/>
          <a:p>
            <a:pPr algn="just">
              <a:lnSpc>
                <a:spcPts val="4200"/>
              </a:lnSpc>
            </a:pPr>
            <a:r>
              <a:rPr lang="en-US" sz="3500" dirty="0">
                <a:solidFill>
                  <a:srgbClr val="000000"/>
                </a:solidFill>
                <a:latin typeface="Poppins"/>
              </a:rPr>
              <a:t>Preprocessing:</a:t>
            </a:r>
          </a:p>
          <a:p>
            <a:pPr algn="just">
              <a:lnSpc>
                <a:spcPts val="4200"/>
              </a:lnSpc>
            </a:pPr>
            <a:endParaRPr lang="en-US" sz="3500" dirty="0">
              <a:solidFill>
                <a:srgbClr val="000000"/>
              </a:solidFill>
              <a:latin typeface="Poppins"/>
            </a:endParaRPr>
          </a:p>
          <a:p>
            <a:pPr marL="755651" lvl="1" indent="-377825" algn="just">
              <a:lnSpc>
                <a:spcPts val="4200"/>
              </a:lnSpc>
              <a:buFont typeface="Arial"/>
              <a:buChar char="•"/>
            </a:pPr>
            <a:r>
              <a:rPr lang="en-US" sz="3500" dirty="0">
                <a:solidFill>
                  <a:srgbClr val="000000"/>
                </a:solidFill>
                <a:latin typeface="Poppins"/>
              </a:rPr>
              <a:t>Check null data and remove</a:t>
            </a:r>
          </a:p>
          <a:p>
            <a:pPr algn="just">
              <a:lnSpc>
                <a:spcPts val="4200"/>
              </a:lnSpc>
            </a:pPr>
            <a:endParaRPr lang="en-US" sz="3500" dirty="0">
              <a:solidFill>
                <a:srgbClr val="000000"/>
              </a:solidFill>
              <a:latin typeface="Poppins"/>
            </a:endParaRPr>
          </a:p>
          <a:p>
            <a:pPr marL="755651" lvl="1" indent="-377825" algn="just">
              <a:lnSpc>
                <a:spcPts val="4200"/>
              </a:lnSpc>
              <a:buFont typeface="Arial"/>
              <a:buChar char="•"/>
            </a:pPr>
            <a:r>
              <a:rPr lang="en-US" sz="3500" dirty="0">
                <a:solidFill>
                  <a:srgbClr val="000000"/>
                </a:solidFill>
                <a:latin typeface="Poppins"/>
              </a:rPr>
              <a:t>Scale the numeric feature data by using </a:t>
            </a:r>
            <a:r>
              <a:rPr lang="en-US" sz="3500" dirty="0" err="1">
                <a:solidFill>
                  <a:srgbClr val="000000"/>
                </a:solidFill>
                <a:latin typeface="Poppins"/>
              </a:rPr>
              <a:t>MinMaxScaler</a:t>
            </a:r>
            <a:endParaRPr lang="en-US" sz="3500" dirty="0">
              <a:solidFill>
                <a:srgbClr val="000000"/>
              </a:solidFill>
              <a:latin typeface="Poppins"/>
            </a:endParaRPr>
          </a:p>
          <a:p>
            <a:pPr algn="just">
              <a:lnSpc>
                <a:spcPts val="4200"/>
              </a:lnSpc>
            </a:pPr>
            <a:endParaRPr lang="en-US" sz="3500" dirty="0">
              <a:solidFill>
                <a:srgbClr val="000000"/>
              </a:solidFill>
              <a:latin typeface="Poppins"/>
            </a:endParaRPr>
          </a:p>
          <a:p>
            <a:pPr marL="755651" lvl="1" indent="-377825" algn="just">
              <a:lnSpc>
                <a:spcPts val="4200"/>
              </a:lnSpc>
              <a:buFont typeface="Arial"/>
              <a:buChar char="•"/>
            </a:pPr>
            <a:r>
              <a:rPr lang="en-US" sz="3500" dirty="0">
                <a:solidFill>
                  <a:srgbClr val="000000"/>
                </a:solidFill>
                <a:latin typeface="Poppins"/>
              </a:rPr>
              <a:t>Encode the categorical feature data</a:t>
            </a:r>
          </a:p>
        </p:txBody>
      </p:sp>
      <p:grpSp>
        <p:nvGrpSpPr>
          <p:cNvPr id="7" name="Group 7"/>
          <p:cNvGrpSpPr/>
          <p:nvPr/>
        </p:nvGrpSpPr>
        <p:grpSpPr>
          <a:xfrm>
            <a:off x="12362964" y="8263693"/>
            <a:ext cx="2292718" cy="2700338"/>
            <a:chOff x="0" y="0"/>
            <a:chExt cx="603844" cy="711200"/>
          </a:xfrm>
        </p:grpSpPr>
        <p:sp>
          <p:nvSpPr>
            <p:cNvPr id="8" name="Freeform 8"/>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269BBB"/>
            </a:solidFill>
          </p:spPr>
          <p:txBody>
            <a:bodyPr/>
            <a:lstStyle/>
            <a:p>
              <a:endParaRPr lang="en-US"/>
            </a:p>
          </p:txBody>
        </p:sp>
        <p:sp>
          <p:nvSpPr>
            <p:cNvPr id="9" name="TextBox 9"/>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934464" y="8936831"/>
            <a:ext cx="2292718" cy="2700338"/>
            <a:chOff x="0" y="0"/>
            <a:chExt cx="603844" cy="711200"/>
          </a:xfrm>
        </p:grpSpPr>
        <p:sp>
          <p:nvSpPr>
            <p:cNvPr id="11" name="Freeform 11"/>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12" name="TextBox 12"/>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848591" y="1646237"/>
            <a:ext cx="6498849" cy="638175"/>
          </a:xfrm>
          <a:prstGeom prst="rect">
            <a:avLst/>
          </a:prstGeom>
        </p:spPr>
        <p:txBody>
          <a:bodyPr lIns="0" tIns="0" rIns="0" bIns="0" rtlCol="0" anchor="t">
            <a:spAutoFit/>
          </a:bodyPr>
          <a:lstStyle/>
          <a:p>
            <a:pPr>
              <a:lnSpc>
                <a:spcPts val="4799"/>
              </a:lnSpc>
            </a:pPr>
            <a:r>
              <a:rPr lang="en-US" sz="3999">
                <a:solidFill>
                  <a:srgbClr val="000000"/>
                </a:solidFill>
                <a:latin typeface="Poppins Bold"/>
              </a:rPr>
              <a:t>Preprocessing </a:t>
            </a:r>
          </a:p>
        </p:txBody>
      </p:sp>
      <p:grpSp>
        <p:nvGrpSpPr>
          <p:cNvPr id="14" name="Group 14"/>
          <p:cNvGrpSpPr/>
          <p:nvPr/>
        </p:nvGrpSpPr>
        <p:grpSpPr>
          <a:xfrm>
            <a:off x="741329" y="647876"/>
            <a:ext cx="2672997" cy="267299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312748" y="1219296"/>
            <a:ext cx="1530158" cy="1530158"/>
          </a:xfrm>
          <a:custGeom>
            <a:avLst/>
            <a:gdLst/>
            <a:ahLst/>
            <a:cxnLst/>
            <a:rect l="l" t="t" r="r" b="b"/>
            <a:pathLst>
              <a:path w="1530158" h="1530158">
                <a:moveTo>
                  <a:pt x="0" y="0"/>
                </a:moveTo>
                <a:lnTo>
                  <a:pt x="1530158" y="0"/>
                </a:lnTo>
                <a:lnTo>
                  <a:pt x="1530158" y="1530158"/>
                </a:lnTo>
                <a:lnTo>
                  <a:pt x="0" y="1530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1000"/>
                                        <p:tgtEl>
                                          <p:spTgt spid="6">
                                            <p:txEl>
                                              <p:pRg st="4" end="4"/>
                                            </p:txEl>
                                          </p:spTgt>
                                        </p:tgtEl>
                                      </p:cBhvr>
                                    </p:animEffect>
                                    <p:anim calcmode="lin" valueType="num">
                                      <p:cBhvr>
                                        <p:cTn id="1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1000"/>
                                        <p:tgtEl>
                                          <p:spTgt spid="6">
                                            <p:txEl>
                                              <p:pRg st="6" end="6"/>
                                            </p:txEl>
                                          </p:spTgt>
                                        </p:tgtEl>
                                      </p:cBhvr>
                                    </p:animEffect>
                                    <p:anim calcmode="lin" valueType="num">
                                      <p:cBhvr>
                                        <p:cTn id="2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0265" flipH="1" flipV="1">
            <a:off x="12540476"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2362964" y="8263693"/>
            <a:ext cx="2292718" cy="2700338"/>
            <a:chOff x="0" y="0"/>
            <a:chExt cx="603844" cy="711200"/>
          </a:xfrm>
        </p:grpSpPr>
        <p:sp>
          <p:nvSpPr>
            <p:cNvPr id="5" name="Freeform 5"/>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269BBB"/>
            </a:solidFill>
          </p:spPr>
          <p:txBody>
            <a:bodyPr/>
            <a:lstStyle/>
            <a:p>
              <a:endParaRPr lang="en-US"/>
            </a:p>
          </p:txBody>
        </p:sp>
        <p:sp>
          <p:nvSpPr>
            <p:cNvPr id="6" name="TextBox 6"/>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934464" y="8936831"/>
            <a:ext cx="2292718" cy="2700338"/>
            <a:chOff x="0" y="0"/>
            <a:chExt cx="603844" cy="711200"/>
          </a:xfrm>
        </p:grpSpPr>
        <p:sp>
          <p:nvSpPr>
            <p:cNvPr id="8" name="Freeform 8"/>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en-US"/>
            </a:p>
          </p:txBody>
        </p:sp>
        <p:sp>
          <p:nvSpPr>
            <p:cNvPr id="9" name="TextBox 9"/>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41329" y="647876"/>
            <a:ext cx="2672997" cy="267299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269BBB"/>
              </a:solid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3" name="Freeform 13"/>
          <p:cNvSpPr/>
          <p:nvPr/>
        </p:nvSpPr>
        <p:spPr>
          <a:xfrm>
            <a:off x="1312748" y="1219296"/>
            <a:ext cx="1530158" cy="1530158"/>
          </a:xfrm>
          <a:custGeom>
            <a:avLst/>
            <a:gdLst/>
            <a:ahLst/>
            <a:cxnLst/>
            <a:rect l="l" t="t" r="r" b="b"/>
            <a:pathLst>
              <a:path w="1530158" h="1530158">
                <a:moveTo>
                  <a:pt x="0" y="0"/>
                </a:moveTo>
                <a:lnTo>
                  <a:pt x="1530158" y="0"/>
                </a:lnTo>
                <a:lnTo>
                  <a:pt x="1530158" y="1530158"/>
                </a:lnTo>
                <a:lnTo>
                  <a:pt x="0" y="1530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3414326" y="2459847"/>
            <a:ext cx="13601830" cy="6933225"/>
          </a:xfrm>
          <a:custGeom>
            <a:avLst/>
            <a:gdLst/>
            <a:ahLst/>
            <a:cxnLst/>
            <a:rect l="l" t="t" r="r" b="b"/>
            <a:pathLst>
              <a:path w="13601830" h="6933225">
                <a:moveTo>
                  <a:pt x="0" y="0"/>
                </a:moveTo>
                <a:lnTo>
                  <a:pt x="13601829" y="0"/>
                </a:lnTo>
                <a:lnTo>
                  <a:pt x="13601829" y="6933225"/>
                </a:lnTo>
                <a:lnTo>
                  <a:pt x="0" y="6933225"/>
                </a:lnTo>
                <a:lnTo>
                  <a:pt x="0" y="0"/>
                </a:lnTo>
                <a:close/>
              </a:path>
            </a:pathLst>
          </a:custGeom>
          <a:blipFill>
            <a:blip r:embed="rId6"/>
            <a:stretch>
              <a:fillRect t="-15270"/>
            </a:stretch>
          </a:blipFill>
        </p:spPr>
        <p:txBody>
          <a:bodyPr/>
          <a:lstStyle/>
          <a:p>
            <a:endParaRPr lang="en-US"/>
          </a:p>
        </p:txBody>
      </p:sp>
      <p:sp>
        <p:nvSpPr>
          <p:cNvPr id="15" name="TextBox 15"/>
          <p:cNvSpPr txBox="1"/>
          <p:nvPr/>
        </p:nvSpPr>
        <p:spPr>
          <a:xfrm>
            <a:off x="3848591" y="1646237"/>
            <a:ext cx="8726385" cy="638175"/>
          </a:xfrm>
          <a:prstGeom prst="rect">
            <a:avLst/>
          </a:prstGeom>
        </p:spPr>
        <p:txBody>
          <a:bodyPr lIns="0" tIns="0" rIns="0" bIns="0" rtlCol="0" anchor="t">
            <a:spAutoFit/>
          </a:bodyPr>
          <a:lstStyle/>
          <a:p>
            <a:pPr>
              <a:lnSpc>
                <a:spcPts val="4799"/>
              </a:lnSpc>
            </a:pPr>
            <a:r>
              <a:rPr lang="en-US" sz="3999" dirty="0">
                <a:solidFill>
                  <a:srgbClr val="000000"/>
                </a:solidFill>
                <a:latin typeface="Poppins Bold"/>
              </a:rPr>
              <a:t>Preprocessing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588</Words>
  <Application>Microsoft Office PowerPoint</Application>
  <PresentationFormat>Custom</PresentationFormat>
  <Paragraphs>128</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Poppins Ultra-Bold</vt:lpstr>
      <vt:lpstr>TT Commons Pro Bold</vt:lpstr>
      <vt:lpstr>Bungee</vt:lpstr>
      <vt:lpstr>Calibri</vt:lpstr>
      <vt:lpstr>Montserrat Bold</vt:lpstr>
      <vt:lpstr>Noto Sans Bold</vt:lpstr>
      <vt:lpstr>Arial</vt:lpstr>
      <vt:lpstr>Poppins Bold</vt:lpstr>
      <vt:lpstr>Poppins Semi-Bold</vt:lpstr>
      <vt:lpstr>Poppins</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RATE</dc:title>
  <cp:lastModifiedBy>Bùi Thị Thanh Ngân</cp:lastModifiedBy>
  <cp:revision>2</cp:revision>
  <dcterms:created xsi:type="dcterms:W3CDTF">2006-08-16T00:00:00Z</dcterms:created>
  <dcterms:modified xsi:type="dcterms:W3CDTF">2024-03-19T16:14:16Z</dcterms:modified>
  <dc:identifier>DAF_3x1U1Oo</dc:identifier>
</cp:coreProperties>
</file>